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76" r:id="rId4"/>
    <p:sldId id="277" r:id="rId5"/>
    <p:sldId id="278" r:id="rId6"/>
    <p:sldId id="264" r:id="rId7"/>
    <p:sldId id="257" r:id="rId8"/>
    <p:sldId id="266" r:id="rId9"/>
    <p:sldId id="258" r:id="rId10"/>
    <p:sldId id="259" r:id="rId11"/>
    <p:sldId id="260" r:id="rId12"/>
    <p:sldId id="261" r:id="rId13"/>
    <p:sldId id="262" r:id="rId14"/>
    <p:sldId id="263" r:id="rId15"/>
    <p:sldId id="267" r:id="rId16"/>
    <p:sldId id="268" r:id="rId17"/>
    <p:sldId id="269" r:id="rId18"/>
    <p:sldId id="270" r:id="rId19"/>
    <p:sldId id="271" r:id="rId20"/>
    <p:sldId id="272" r:id="rId21"/>
    <p:sldId id="273" r:id="rId22"/>
    <p:sldId id="279" r:id="rId23"/>
    <p:sldId id="282" r:id="rId24"/>
    <p:sldId id="281" r:id="rId25"/>
    <p:sldId id="280" r:id="rId26"/>
    <p:sldId id="283" r:id="rId27"/>
    <p:sldId id="284" r:id="rId28"/>
    <p:sldId id="290" r:id="rId29"/>
    <p:sldId id="291" r:id="rId30"/>
    <p:sldId id="285" r:id="rId31"/>
    <p:sldId id="286" r:id="rId32"/>
    <p:sldId id="287" r:id="rId33"/>
    <p:sldId id="288" r:id="rId34"/>
    <p:sldId id="289" r:id="rId35"/>
    <p:sldId id="292" r:id="rId36"/>
    <p:sldId id="295" r:id="rId37"/>
    <p:sldId id="294" r:id="rId38"/>
    <p:sldId id="293" r:id="rId39"/>
    <p:sldId id="296" r:id="rId40"/>
    <p:sldId id="297" r:id="rId41"/>
    <p:sldId id="298" r:id="rId42"/>
    <p:sldId id="299" r:id="rId43"/>
    <p:sldId id="300" r:id="rId44"/>
    <p:sldId id="301" r:id="rId45"/>
    <p:sldId id="303" r:id="rId46"/>
    <p:sldId id="304" r:id="rId47"/>
    <p:sldId id="305" r:id="rId48"/>
    <p:sldId id="306" r:id="rId49"/>
    <p:sldId id="307" r:id="rId50"/>
    <p:sldId id="313" r:id="rId51"/>
    <p:sldId id="312" r:id="rId52"/>
    <p:sldId id="308" r:id="rId53"/>
    <p:sldId id="309" r:id="rId54"/>
    <p:sldId id="310" r:id="rId55"/>
    <p:sldId id="31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DB8AD-38BC-8595-7623-AC0FDF8B48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066144-2EFC-1598-2E19-345068C5C2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47E29E-773A-BE22-D11B-2CBD889ED920}"/>
              </a:ext>
            </a:extLst>
          </p:cNvPr>
          <p:cNvSpPr>
            <a:spLocks noGrp="1"/>
          </p:cNvSpPr>
          <p:nvPr>
            <p:ph type="dt" sz="half" idx="10"/>
          </p:nvPr>
        </p:nvSpPr>
        <p:spPr/>
        <p:txBody>
          <a:bodyPr/>
          <a:lstStyle/>
          <a:p>
            <a:fld id="{37B64B64-4456-437B-8EA0-616B2E609E83}" type="datetimeFigureOut">
              <a:rPr lang="en-US" smtClean="0"/>
              <a:t>8/31/2024</a:t>
            </a:fld>
            <a:endParaRPr lang="en-US"/>
          </a:p>
        </p:txBody>
      </p:sp>
      <p:sp>
        <p:nvSpPr>
          <p:cNvPr id="5" name="Footer Placeholder 4">
            <a:extLst>
              <a:ext uri="{FF2B5EF4-FFF2-40B4-BE49-F238E27FC236}">
                <a16:creationId xmlns:a16="http://schemas.microsoft.com/office/drawing/2014/main" id="{02AE2CA0-8FF0-B8C2-8A39-F98167C4F8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3717C7-036D-35B6-DD9B-D3E26823A235}"/>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1627290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A18DD-9BC7-F8A5-9356-A97C71E523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8B5B2E-5380-6FA3-5F63-FF7520CD26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80AE8-9148-49B1-7B6C-9C3D050A29A6}"/>
              </a:ext>
            </a:extLst>
          </p:cNvPr>
          <p:cNvSpPr>
            <a:spLocks noGrp="1"/>
          </p:cNvSpPr>
          <p:nvPr>
            <p:ph type="dt" sz="half" idx="10"/>
          </p:nvPr>
        </p:nvSpPr>
        <p:spPr/>
        <p:txBody>
          <a:bodyPr/>
          <a:lstStyle/>
          <a:p>
            <a:fld id="{37B64B64-4456-437B-8EA0-616B2E609E83}" type="datetimeFigureOut">
              <a:rPr lang="en-US" smtClean="0"/>
              <a:t>8/31/2024</a:t>
            </a:fld>
            <a:endParaRPr lang="en-US"/>
          </a:p>
        </p:txBody>
      </p:sp>
      <p:sp>
        <p:nvSpPr>
          <p:cNvPr id="5" name="Footer Placeholder 4">
            <a:extLst>
              <a:ext uri="{FF2B5EF4-FFF2-40B4-BE49-F238E27FC236}">
                <a16:creationId xmlns:a16="http://schemas.microsoft.com/office/drawing/2014/main" id="{35351103-FBF9-9A1E-C5D2-BEDAF3A32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DD038-5C38-6E50-608B-F3426B076045}"/>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3317122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7457C-63B5-8A52-EACF-3CA602021F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8B78A2-84FF-AE1D-6EE9-520F863506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177455-7768-B3E4-E8E4-C970E5862E9A}"/>
              </a:ext>
            </a:extLst>
          </p:cNvPr>
          <p:cNvSpPr>
            <a:spLocks noGrp="1"/>
          </p:cNvSpPr>
          <p:nvPr>
            <p:ph type="dt" sz="half" idx="10"/>
          </p:nvPr>
        </p:nvSpPr>
        <p:spPr/>
        <p:txBody>
          <a:bodyPr/>
          <a:lstStyle/>
          <a:p>
            <a:fld id="{37B64B64-4456-437B-8EA0-616B2E609E83}" type="datetimeFigureOut">
              <a:rPr lang="en-US" smtClean="0"/>
              <a:t>8/31/2024</a:t>
            </a:fld>
            <a:endParaRPr lang="en-US"/>
          </a:p>
        </p:txBody>
      </p:sp>
      <p:sp>
        <p:nvSpPr>
          <p:cNvPr id="5" name="Footer Placeholder 4">
            <a:extLst>
              <a:ext uri="{FF2B5EF4-FFF2-40B4-BE49-F238E27FC236}">
                <a16:creationId xmlns:a16="http://schemas.microsoft.com/office/drawing/2014/main" id="{41D67AAF-DB2C-3812-FDBA-F8D7DF075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10998-D961-8CCA-860B-2AAEA5641647}"/>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468604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433F-9FFF-845C-CCC1-2E87BFF6B5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5F671F-185A-9C33-42E2-B2BF623743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D0F7A7-8B16-463A-21BF-9EFB072F8BCF}"/>
              </a:ext>
            </a:extLst>
          </p:cNvPr>
          <p:cNvSpPr>
            <a:spLocks noGrp="1"/>
          </p:cNvSpPr>
          <p:nvPr>
            <p:ph type="dt" sz="half" idx="10"/>
          </p:nvPr>
        </p:nvSpPr>
        <p:spPr/>
        <p:txBody>
          <a:bodyPr/>
          <a:lstStyle/>
          <a:p>
            <a:fld id="{37B64B64-4456-437B-8EA0-616B2E609E83}" type="datetimeFigureOut">
              <a:rPr lang="en-US" smtClean="0"/>
              <a:t>8/31/2024</a:t>
            </a:fld>
            <a:endParaRPr lang="en-US"/>
          </a:p>
        </p:txBody>
      </p:sp>
      <p:sp>
        <p:nvSpPr>
          <p:cNvPr id="5" name="Footer Placeholder 4">
            <a:extLst>
              <a:ext uri="{FF2B5EF4-FFF2-40B4-BE49-F238E27FC236}">
                <a16:creationId xmlns:a16="http://schemas.microsoft.com/office/drawing/2014/main" id="{33577170-29B6-701B-BC93-9215E991A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38A142-4F22-9955-20B4-34AA36730525}"/>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1400169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817BC-8337-146E-23D9-F87C9BB7B5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860125-C59C-7100-9C58-A50AD6FD06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FC8151-738B-90E7-B21A-B6F2E0D411EB}"/>
              </a:ext>
            </a:extLst>
          </p:cNvPr>
          <p:cNvSpPr>
            <a:spLocks noGrp="1"/>
          </p:cNvSpPr>
          <p:nvPr>
            <p:ph type="dt" sz="half" idx="10"/>
          </p:nvPr>
        </p:nvSpPr>
        <p:spPr/>
        <p:txBody>
          <a:bodyPr/>
          <a:lstStyle/>
          <a:p>
            <a:fld id="{37B64B64-4456-437B-8EA0-616B2E609E83}" type="datetimeFigureOut">
              <a:rPr lang="en-US" smtClean="0"/>
              <a:t>8/31/2024</a:t>
            </a:fld>
            <a:endParaRPr lang="en-US"/>
          </a:p>
        </p:txBody>
      </p:sp>
      <p:sp>
        <p:nvSpPr>
          <p:cNvPr id="5" name="Footer Placeholder 4">
            <a:extLst>
              <a:ext uri="{FF2B5EF4-FFF2-40B4-BE49-F238E27FC236}">
                <a16:creationId xmlns:a16="http://schemas.microsoft.com/office/drawing/2014/main" id="{0E9C617C-E227-CDC3-0722-AEAEC2A65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F286D-74D4-FC3A-3817-F3ED60E6B4DA}"/>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258061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7AF77-FB11-515F-310D-267686E5AA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2BE349-E118-E1F8-C73D-C184C68111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D56292-945B-CC8C-47D1-A92C5E705D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0BB402-8D14-3161-F5E6-8E77135A2BDB}"/>
              </a:ext>
            </a:extLst>
          </p:cNvPr>
          <p:cNvSpPr>
            <a:spLocks noGrp="1"/>
          </p:cNvSpPr>
          <p:nvPr>
            <p:ph type="dt" sz="half" idx="10"/>
          </p:nvPr>
        </p:nvSpPr>
        <p:spPr/>
        <p:txBody>
          <a:bodyPr/>
          <a:lstStyle/>
          <a:p>
            <a:fld id="{37B64B64-4456-437B-8EA0-616B2E609E83}" type="datetimeFigureOut">
              <a:rPr lang="en-US" smtClean="0"/>
              <a:t>8/31/2024</a:t>
            </a:fld>
            <a:endParaRPr lang="en-US"/>
          </a:p>
        </p:txBody>
      </p:sp>
      <p:sp>
        <p:nvSpPr>
          <p:cNvPr id="6" name="Footer Placeholder 5">
            <a:extLst>
              <a:ext uri="{FF2B5EF4-FFF2-40B4-BE49-F238E27FC236}">
                <a16:creationId xmlns:a16="http://schemas.microsoft.com/office/drawing/2014/main" id="{CB992BBD-0C44-66F1-D5C1-302BC5F176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B2D822-03BF-DF1E-7CCF-4C0BE12366E4}"/>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324147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79D1B-721A-1670-352E-8070086E36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C68CAF-0D80-4D90-3FF9-979D40DACA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E7BB51-DAE8-3528-D22D-6C4EBD04CD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EC34BF-F84A-CAD9-90CA-79725A520E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B67BB1-4504-1349-D955-1E41DBC1BF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65099F-9F2F-C42A-ED63-3DFE9546EA2A}"/>
              </a:ext>
            </a:extLst>
          </p:cNvPr>
          <p:cNvSpPr>
            <a:spLocks noGrp="1"/>
          </p:cNvSpPr>
          <p:nvPr>
            <p:ph type="dt" sz="half" idx="10"/>
          </p:nvPr>
        </p:nvSpPr>
        <p:spPr/>
        <p:txBody>
          <a:bodyPr/>
          <a:lstStyle/>
          <a:p>
            <a:fld id="{37B64B64-4456-437B-8EA0-616B2E609E83}" type="datetimeFigureOut">
              <a:rPr lang="en-US" smtClean="0"/>
              <a:t>8/31/2024</a:t>
            </a:fld>
            <a:endParaRPr lang="en-US"/>
          </a:p>
        </p:txBody>
      </p:sp>
      <p:sp>
        <p:nvSpPr>
          <p:cNvPr id="8" name="Footer Placeholder 7">
            <a:extLst>
              <a:ext uri="{FF2B5EF4-FFF2-40B4-BE49-F238E27FC236}">
                <a16:creationId xmlns:a16="http://schemas.microsoft.com/office/drawing/2014/main" id="{D319BCF2-0B9E-F983-CAA8-5D7CDC351C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C4553E-CD9F-F82C-90DC-14D6A0AD3F3B}"/>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4141897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AF7E1-A238-AC53-70B5-6E6607D4F4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5EFED0-E6B0-9E18-A353-8CC57FF17160}"/>
              </a:ext>
            </a:extLst>
          </p:cNvPr>
          <p:cNvSpPr>
            <a:spLocks noGrp="1"/>
          </p:cNvSpPr>
          <p:nvPr>
            <p:ph type="dt" sz="half" idx="10"/>
          </p:nvPr>
        </p:nvSpPr>
        <p:spPr/>
        <p:txBody>
          <a:bodyPr/>
          <a:lstStyle/>
          <a:p>
            <a:fld id="{37B64B64-4456-437B-8EA0-616B2E609E83}" type="datetimeFigureOut">
              <a:rPr lang="en-US" smtClean="0"/>
              <a:t>8/31/2024</a:t>
            </a:fld>
            <a:endParaRPr lang="en-US"/>
          </a:p>
        </p:txBody>
      </p:sp>
      <p:sp>
        <p:nvSpPr>
          <p:cNvPr id="4" name="Footer Placeholder 3">
            <a:extLst>
              <a:ext uri="{FF2B5EF4-FFF2-40B4-BE49-F238E27FC236}">
                <a16:creationId xmlns:a16="http://schemas.microsoft.com/office/drawing/2014/main" id="{C76B1A1A-9758-7104-E3A9-2581367F7A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87CB2E-50B7-7E07-968B-AFF5716F87F2}"/>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1986620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BBE00E-6CA5-06A0-C130-40F860022C39}"/>
              </a:ext>
            </a:extLst>
          </p:cNvPr>
          <p:cNvSpPr>
            <a:spLocks noGrp="1"/>
          </p:cNvSpPr>
          <p:nvPr>
            <p:ph type="dt" sz="half" idx="10"/>
          </p:nvPr>
        </p:nvSpPr>
        <p:spPr/>
        <p:txBody>
          <a:bodyPr/>
          <a:lstStyle/>
          <a:p>
            <a:fld id="{37B64B64-4456-437B-8EA0-616B2E609E83}" type="datetimeFigureOut">
              <a:rPr lang="en-US" smtClean="0"/>
              <a:t>8/31/2024</a:t>
            </a:fld>
            <a:endParaRPr lang="en-US"/>
          </a:p>
        </p:txBody>
      </p:sp>
      <p:sp>
        <p:nvSpPr>
          <p:cNvPr id="3" name="Footer Placeholder 2">
            <a:extLst>
              <a:ext uri="{FF2B5EF4-FFF2-40B4-BE49-F238E27FC236}">
                <a16:creationId xmlns:a16="http://schemas.microsoft.com/office/drawing/2014/main" id="{A1C7ED6A-ED1C-6F2D-AAA6-1793AD7320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A0A53-A8B7-AAD6-7A24-0418128958E8}"/>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3415470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28A05-E22A-53E4-50C3-99D4E8A7E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59803-389E-B5F7-E2B9-69BF705777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22C9B3-A7D2-A96C-CC69-65EF87D8E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54A674-F063-FB2A-E04D-0C84755B0833}"/>
              </a:ext>
            </a:extLst>
          </p:cNvPr>
          <p:cNvSpPr>
            <a:spLocks noGrp="1"/>
          </p:cNvSpPr>
          <p:nvPr>
            <p:ph type="dt" sz="half" idx="10"/>
          </p:nvPr>
        </p:nvSpPr>
        <p:spPr/>
        <p:txBody>
          <a:bodyPr/>
          <a:lstStyle/>
          <a:p>
            <a:fld id="{37B64B64-4456-437B-8EA0-616B2E609E83}" type="datetimeFigureOut">
              <a:rPr lang="en-US" smtClean="0"/>
              <a:t>8/31/2024</a:t>
            </a:fld>
            <a:endParaRPr lang="en-US"/>
          </a:p>
        </p:txBody>
      </p:sp>
      <p:sp>
        <p:nvSpPr>
          <p:cNvPr id="6" name="Footer Placeholder 5">
            <a:extLst>
              <a:ext uri="{FF2B5EF4-FFF2-40B4-BE49-F238E27FC236}">
                <a16:creationId xmlns:a16="http://schemas.microsoft.com/office/drawing/2014/main" id="{DCB7145B-7261-F499-F8B6-65FDE5EAD4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6E97CD-60C2-FF57-8C4D-E4EDC2CA7BE8}"/>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2429615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B971-D3CA-E19F-5499-5DF20DD01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1AB8F1-60B7-60B0-B22F-1139EF43FF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0B3852-A370-B6B3-5A90-53895429CC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A2FD8A-C410-7F5B-B62B-DFA474A2E493}"/>
              </a:ext>
            </a:extLst>
          </p:cNvPr>
          <p:cNvSpPr>
            <a:spLocks noGrp="1"/>
          </p:cNvSpPr>
          <p:nvPr>
            <p:ph type="dt" sz="half" idx="10"/>
          </p:nvPr>
        </p:nvSpPr>
        <p:spPr/>
        <p:txBody>
          <a:bodyPr/>
          <a:lstStyle/>
          <a:p>
            <a:fld id="{37B64B64-4456-437B-8EA0-616B2E609E83}" type="datetimeFigureOut">
              <a:rPr lang="en-US" smtClean="0"/>
              <a:t>8/31/2024</a:t>
            </a:fld>
            <a:endParaRPr lang="en-US"/>
          </a:p>
        </p:txBody>
      </p:sp>
      <p:sp>
        <p:nvSpPr>
          <p:cNvPr id="6" name="Footer Placeholder 5">
            <a:extLst>
              <a:ext uri="{FF2B5EF4-FFF2-40B4-BE49-F238E27FC236}">
                <a16:creationId xmlns:a16="http://schemas.microsoft.com/office/drawing/2014/main" id="{71884705-E59E-42A7-DB90-FAD487AFE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ED5F3-CDB9-DFFF-7E48-271C5D6BD0ED}"/>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2387463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D8303-FE6B-FD0E-04E5-E2C359548D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E64F9E-8E45-E176-2F5E-58B2C0E9E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2EB99-7D9A-56B7-E95E-4A137A1547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B64B64-4456-437B-8EA0-616B2E609E83}" type="datetimeFigureOut">
              <a:rPr lang="en-US" smtClean="0"/>
              <a:t>8/31/2024</a:t>
            </a:fld>
            <a:endParaRPr lang="en-US"/>
          </a:p>
        </p:txBody>
      </p:sp>
      <p:sp>
        <p:nvSpPr>
          <p:cNvPr id="5" name="Footer Placeholder 4">
            <a:extLst>
              <a:ext uri="{FF2B5EF4-FFF2-40B4-BE49-F238E27FC236}">
                <a16:creationId xmlns:a16="http://schemas.microsoft.com/office/drawing/2014/main" id="{8ACD3AB6-CA67-A736-F301-115D6CE8C6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8135A8-8474-4E0B-5F9A-4103B694CA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8B5E63-1E4E-47DA-B6F1-5024EC8AC6E9}" type="slidenum">
              <a:rPr lang="en-US" smtClean="0"/>
              <a:t>‹#›</a:t>
            </a:fld>
            <a:endParaRPr lang="en-US"/>
          </a:p>
        </p:txBody>
      </p:sp>
    </p:spTree>
    <p:extLst>
      <p:ext uri="{BB962C8B-B14F-4D97-AF65-F5344CB8AC3E}">
        <p14:creationId xmlns:p14="http://schemas.microsoft.com/office/powerpoint/2010/main" val="2667158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1417FD-6B7F-1859-829E-98D3C7548EA8}"/>
              </a:ext>
            </a:extLst>
          </p:cNvPr>
          <p:cNvSpPr txBox="1"/>
          <p:nvPr/>
        </p:nvSpPr>
        <p:spPr>
          <a:xfrm>
            <a:off x="1273997" y="1859340"/>
            <a:ext cx="10078947" cy="1569660"/>
          </a:xfrm>
          <a:prstGeom prst="rect">
            <a:avLst/>
          </a:prstGeom>
          <a:noFill/>
        </p:spPr>
        <p:txBody>
          <a:bodyPr wrap="square" rtlCol="0">
            <a:spAutoFit/>
          </a:bodyPr>
          <a:lstStyle/>
          <a:p>
            <a:r>
              <a:rPr lang="en-US" sz="3200" b="1" dirty="0"/>
              <a:t>Advanced Node.js, TypeScript API Development Course: </a:t>
            </a:r>
            <a:r>
              <a:rPr lang="en-US" sz="3200" b="1" dirty="0">
                <a:latin typeface="Aptos Display" panose="020B0004020202020204" pitchFamily="34" charset="0"/>
              </a:rPr>
              <a:t>Building</a:t>
            </a:r>
            <a:r>
              <a:rPr lang="en-US" sz="3200" b="1" dirty="0"/>
              <a:t> a Robust Inventory Management System with POS</a:t>
            </a:r>
          </a:p>
        </p:txBody>
      </p:sp>
    </p:spTree>
    <p:extLst>
      <p:ext uri="{BB962C8B-B14F-4D97-AF65-F5344CB8AC3E}">
        <p14:creationId xmlns:p14="http://schemas.microsoft.com/office/powerpoint/2010/main" val="609426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4B740B46-1740-2C74-A263-7A0954A04794}"/>
              </a:ext>
            </a:extLst>
          </p:cNvPr>
          <p:cNvPicPr>
            <a:picLocks noChangeAspect="1"/>
          </p:cNvPicPr>
          <p:nvPr/>
        </p:nvPicPr>
        <p:blipFill>
          <a:blip r:embed="rId2"/>
          <a:stretch>
            <a:fillRect/>
          </a:stretch>
        </p:blipFill>
        <p:spPr>
          <a:xfrm>
            <a:off x="8142130" y="55749"/>
            <a:ext cx="3745069" cy="6746501"/>
          </a:xfrm>
          <a:prstGeom prst="rect">
            <a:avLst/>
          </a:prstGeom>
        </p:spPr>
      </p:pic>
    </p:spTree>
    <p:extLst>
      <p:ext uri="{BB962C8B-B14F-4D97-AF65-F5344CB8AC3E}">
        <p14:creationId xmlns:p14="http://schemas.microsoft.com/office/powerpoint/2010/main" val="3117888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28034DC8-A2FF-51A9-7A52-EA677B780E1D}"/>
              </a:ext>
            </a:extLst>
          </p:cNvPr>
          <p:cNvPicPr>
            <a:picLocks noChangeAspect="1"/>
          </p:cNvPicPr>
          <p:nvPr/>
        </p:nvPicPr>
        <p:blipFill>
          <a:blip r:embed="rId2"/>
          <a:stretch>
            <a:fillRect/>
          </a:stretch>
        </p:blipFill>
        <p:spPr>
          <a:xfrm>
            <a:off x="8220150" y="0"/>
            <a:ext cx="3856463" cy="6858000"/>
          </a:xfrm>
          <a:prstGeom prst="rect">
            <a:avLst/>
          </a:prstGeom>
        </p:spPr>
      </p:pic>
    </p:spTree>
    <p:extLst>
      <p:ext uri="{BB962C8B-B14F-4D97-AF65-F5344CB8AC3E}">
        <p14:creationId xmlns:p14="http://schemas.microsoft.com/office/powerpoint/2010/main" val="1758715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C8CB0B14-767E-9360-2B73-019DB996CDDB}"/>
              </a:ext>
            </a:extLst>
          </p:cNvPr>
          <p:cNvPicPr>
            <a:picLocks noChangeAspect="1"/>
          </p:cNvPicPr>
          <p:nvPr/>
        </p:nvPicPr>
        <p:blipFill>
          <a:blip r:embed="rId2"/>
          <a:stretch>
            <a:fillRect/>
          </a:stretch>
        </p:blipFill>
        <p:spPr>
          <a:xfrm>
            <a:off x="7794056" y="73321"/>
            <a:ext cx="3826016" cy="6711357"/>
          </a:xfrm>
          <a:prstGeom prst="rect">
            <a:avLst/>
          </a:prstGeom>
        </p:spPr>
      </p:pic>
    </p:spTree>
    <p:extLst>
      <p:ext uri="{BB962C8B-B14F-4D97-AF65-F5344CB8AC3E}">
        <p14:creationId xmlns:p14="http://schemas.microsoft.com/office/powerpoint/2010/main" val="2864979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84C8F1FE-727D-CB93-9058-A6B2206BE4BB}"/>
              </a:ext>
            </a:extLst>
          </p:cNvPr>
          <p:cNvPicPr>
            <a:picLocks noChangeAspect="1"/>
          </p:cNvPicPr>
          <p:nvPr/>
        </p:nvPicPr>
        <p:blipFill>
          <a:blip r:embed="rId2"/>
          <a:stretch>
            <a:fillRect/>
          </a:stretch>
        </p:blipFill>
        <p:spPr>
          <a:xfrm>
            <a:off x="8252470" y="9418"/>
            <a:ext cx="3850487" cy="6758932"/>
          </a:xfrm>
          <a:prstGeom prst="rect">
            <a:avLst/>
          </a:prstGeom>
        </p:spPr>
      </p:pic>
    </p:spTree>
    <p:extLst>
      <p:ext uri="{BB962C8B-B14F-4D97-AF65-F5344CB8AC3E}">
        <p14:creationId xmlns:p14="http://schemas.microsoft.com/office/powerpoint/2010/main" val="1771060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1417FD-6B7F-1859-829E-98D3C7548EA8}"/>
              </a:ext>
            </a:extLst>
          </p:cNvPr>
          <p:cNvSpPr txBox="1"/>
          <p:nvPr/>
        </p:nvSpPr>
        <p:spPr>
          <a:xfrm>
            <a:off x="3349375" y="1839074"/>
            <a:ext cx="3935003" cy="646331"/>
          </a:xfrm>
          <a:prstGeom prst="rect">
            <a:avLst/>
          </a:prstGeom>
          <a:noFill/>
        </p:spPr>
        <p:txBody>
          <a:bodyPr wrap="square" rtlCol="0">
            <a:spAutoFit/>
          </a:bodyPr>
          <a:lstStyle/>
          <a:p>
            <a:r>
              <a:rPr lang="en-US" sz="3600" dirty="0"/>
              <a:t>SHOP OWNER</a:t>
            </a:r>
          </a:p>
        </p:txBody>
      </p:sp>
    </p:spTree>
    <p:extLst>
      <p:ext uri="{BB962C8B-B14F-4D97-AF65-F5344CB8AC3E}">
        <p14:creationId xmlns:p14="http://schemas.microsoft.com/office/powerpoint/2010/main" val="2265115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4EDF70C3-AD11-18F1-EA59-66A5223A5DD7}"/>
              </a:ext>
            </a:extLst>
          </p:cNvPr>
          <p:cNvPicPr>
            <a:picLocks noChangeAspect="1"/>
          </p:cNvPicPr>
          <p:nvPr/>
        </p:nvPicPr>
        <p:blipFill>
          <a:blip r:embed="rId2"/>
          <a:stretch>
            <a:fillRect/>
          </a:stretch>
        </p:blipFill>
        <p:spPr>
          <a:xfrm>
            <a:off x="8597044" y="791110"/>
            <a:ext cx="3413100" cy="6083157"/>
          </a:xfrm>
          <a:prstGeom prst="rect">
            <a:avLst/>
          </a:prstGeom>
        </p:spPr>
      </p:pic>
      <p:pic>
        <p:nvPicPr>
          <p:cNvPr id="7" name="Picture 6">
            <a:extLst>
              <a:ext uri="{FF2B5EF4-FFF2-40B4-BE49-F238E27FC236}">
                <a16:creationId xmlns:a16="http://schemas.microsoft.com/office/drawing/2014/main" id="{E6CC1AD0-8691-5402-20E4-EA9007BBA292}"/>
              </a:ext>
            </a:extLst>
          </p:cNvPr>
          <p:cNvPicPr>
            <a:picLocks noChangeAspect="1"/>
          </p:cNvPicPr>
          <p:nvPr/>
        </p:nvPicPr>
        <p:blipFill>
          <a:blip r:embed="rId3"/>
          <a:stretch>
            <a:fillRect/>
          </a:stretch>
        </p:blipFill>
        <p:spPr>
          <a:xfrm>
            <a:off x="4987734" y="820075"/>
            <a:ext cx="3413101" cy="6054191"/>
          </a:xfrm>
          <a:prstGeom prst="rect">
            <a:avLst/>
          </a:prstGeom>
        </p:spPr>
      </p:pic>
    </p:spTree>
    <p:extLst>
      <p:ext uri="{BB962C8B-B14F-4D97-AF65-F5344CB8AC3E}">
        <p14:creationId xmlns:p14="http://schemas.microsoft.com/office/powerpoint/2010/main" val="3838838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433A9BCD-44F9-6AC1-8985-29939CB922BD}"/>
              </a:ext>
            </a:extLst>
          </p:cNvPr>
          <p:cNvPicPr>
            <a:picLocks noChangeAspect="1"/>
          </p:cNvPicPr>
          <p:nvPr/>
        </p:nvPicPr>
        <p:blipFill>
          <a:blip r:embed="rId2"/>
          <a:stretch>
            <a:fillRect/>
          </a:stretch>
        </p:blipFill>
        <p:spPr>
          <a:xfrm>
            <a:off x="7987018" y="469682"/>
            <a:ext cx="3458392" cy="6223435"/>
          </a:xfrm>
          <a:prstGeom prst="rect">
            <a:avLst/>
          </a:prstGeom>
        </p:spPr>
      </p:pic>
    </p:spTree>
    <p:extLst>
      <p:ext uri="{BB962C8B-B14F-4D97-AF65-F5344CB8AC3E}">
        <p14:creationId xmlns:p14="http://schemas.microsoft.com/office/powerpoint/2010/main" val="3872114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38EA515E-C3D5-A115-F6F6-0CC0566CC5B9}"/>
              </a:ext>
            </a:extLst>
          </p:cNvPr>
          <p:cNvPicPr>
            <a:picLocks noChangeAspect="1"/>
          </p:cNvPicPr>
          <p:nvPr/>
        </p:nvPicPr>
        <p:blipFill>
          <a:blip r:embed="rId2"/>
          <a:stretch>
            <a:fillRect/>
          </a:stretch>
        </p:blipFill>
        <p:spPr>
          <a:xfrm>
            <a:off x="7270005" y="576419"/>
            <a:ext cx="3490715" cy="6281581"/>
          </a:xfrm>
          <a:prstGeom prst="rect">
            <a:avLst/>
          </a:prstGeom>
        </p:spPr>
      </p:pic>
    </p:spTree>
    <p:extLst>
      <p:ext uri="{BB962C8B-B14F-4D97-AF65-F5344CB8AC3E}">
        <p14:creationId xmlns:p14="http://schemas.microsoft.com/office/powerpoint/2010/main" val="3478433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06A7B2DE-A1AE-B82C-C865-680337229F88}"/>
              </a:ext>
            </a:extLst>
          </p:cNvPr>
          <p:cNvPicPr>
            <a:picLocks noChangeAspect="1"/>
          </p:cNvPicPr>
          <p:nvPr/>
        </p:nvPicPr>
        <p:blipFill>
          <a:blip r:embed="rId2"/>
          <a:stretch>
            <a:fillRect/>
          </a:stretch>
        </p:blipFill>
        <p:spPr>
          <a:xfrm>
            <a:off x="7918843" y="204398"/>
            <a:ext cx="3875890" cy="6748928"/>
          </a:xfrm>
          <a:prstGeom prst="rect">
            <a:avLst/>
          </a:prstGeom>
        </p:spPr>
      </p:pic>
    </p:spTree>
    <p:extLst>
      <p:ext uri="{BB962C8B-B14F-4D97-AF65-F5344CB8AC3E}">
        <p14:creationId xmlns:p14="http://schemas.microsoft.com/office/powerpoint/2010/main" val="3464316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EEB9322D-8E63-0681-2511-6FFF3670AD50}"/>
              </a:ext>
            </a:extLst>
          </p:cNvPr>
          <p:cNvPicPr>
            <a:picLocks noChangeAspect="1"/>
          </p:cNvPicPr>
          <p:nvPr/>
        </p:nvPicPr>
        <p:blipFill>
          <a:blip r:embed="rId2"/>
          <a:stretch>
            <a:fillRect/>
          </a:stretch>
        </p:blipFill>
        <p:spPr>
          <a:xfrm>
            <a:off x="8025689" y="511873"/>
            <a:ext cx="3532737" cy="6287935"/>
          </a:xfrm>
          <a:prstGeom prst="rect">
            <a:avLst/>
          </a:prstGeom>
        </p:spPr>
      </p:pic>
    </p:spTree>
    <p:extLst>
      <p:ext uri="{BB962C8B-B14F-4D97-AF65-F5344CB8AC3E}">
        <p14:creationId xmlns:p14="http://schemas.microsoft.com/office/powerpoint/2010/main" val="250331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1417FD-6B7F-1859-829E-98D3C7548EA8}"/>
              </a:ext>
            </a:extLst>
          </p:cNvPr>
          <p:cNvSpPr txBox="1"/>
          <p:nvPr/>
        </p:nvSpPr>
        <p:spPr>
          <a:xfrm>
            <a:off x="801386" y="516196"/>
            <a:ext cx="10890606" cy="613302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latin typeface="Aptos Display" panose="020B0004020202020204" pitchFamily="34" charset="0"/>
              </a:rPr>
              <a:t>Welcome to this advanced course where we will build a powerful API for an Inventory Management System with a Point of Sale (POS) using Node.js, TypeScript, Express, MongoDB, and Prisma. </a:t>
            </a:r>
          </a:p>
          <a:p>
            <a:pPr marL="342900" indent="-342900">
              <a:lnSpc>
                <a:spcPct val="150000"/>
              </a:lnSpc>
              <a:buFont typeface="Arial" panose="020B0604020202020204" pitchFamily="34" charset="0"/>
              <a:buChar char="•"/>
            </a:pPr>
            <a:endParaRPr lang="en-US" sz="2400" dirty="0">
              <a:latin typeface="Aptos Display" panose="020B0004020202020204" pitchFamily="34" charset="0"/>
            </a:endParaRPr>
          </a:p>
          <a:p>
            <a:pPr marL="342900" indent="-342900">
              <a:lnSpc>
                <a:spcPct val="150000"/>
              </a:lnSpc>
              <a:buFont typeface="Arial" panose="020B0604020202020204" pitchFamily="34" charset="0"/>
              <a:buChar char="•"/>
            </a:pPr>
            <a:r>
              <a:rPr lang="en-US" sz="2400" dirty="0">
                <a:latin typeface="Aptos Display" panose="020B0004020202020204" pitchFamily="34" charset="0"/>
              </a:rPr>
              <a:t>This course is designed for developers who want to deepen their understanding of backend development using TypeScript and Node.js, and it will guide you through building a production-ready API that you can use in real-world applications. </a:t>
            </a:r>
          </a:p>
          <a:p>
            <a:pPr marL="342900" indent="-342900">
              <a:lnSpc>
                <a:spcPct val="150000"/>
              </a:lnSpc>
              <a:buFont typeface="Arial" panose="020B0604020202020204" pitchFamily="34" charset="0"/>
              <a:buChar char="•"/>
            </a:pPr>
            <a:endParaRPr lang="en-US" sz="2400" dirty="0">
              <a:latin typeface="Aptos Display" panose="020B0004020202020204" pitchFamily="34" charset="0"/>
            </a:endParaRPr>
          </a:p>
          <a:p>
            <a:pPr marL="342900" indent="-342900">
              <a:lnSpc>
                <a:spcPct val="150000"/>
              </a:lnSpc>
              <a:buFont typeface="Arial" panose="020B0604020202020204" pitchFamily="34" charset="0"/>
              <a:buChar char="•"/>
            </a:pPr>
            <a:r>
              <a:rPr lang="en-US" sz="2400" dirty="0">
                <a:latin typeface="Aptos Display" panose="020B0004020202020204" pitchFamily="34" charset="0"/>
              </a:rPr>
              <a:t>The API we will build is intended for a client managing multiple drug shops, requiring comprehensive features like user roles, shop management, and extensive product relationships.</a:t>
            </a:r>
          </a:p>
        </p:txBody>
      </p:sp>
    </p:spTree>
    <p:extLst>
      <p:ext uri="{BB962C8B-B14F-4D97-AF65-F5344CB8AC3E}">
        <p14:creationId xmlns:p14="http://schemas.microsoft.com/office/powerpoint/2010/main" val="219618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0CB5F983-9C7C-FCA9-AFA7-5F4EE0FB69A8}"/>
              </a:ext>
            </a:extLst>
          </p:cNvPr>
          <p:cNvPicPr>
            <a:picLocks noChangeAspect="1"/>
          </p:cNvPicPr>
          <p:nvPr/>
        </p:nvPicPr>
        <p:blipFill>
          <a:blip r:embed="rId2"/>
          <a:stretch>
            <a:fillRect/>
          </a:stretch>
        </p:blipFill>
        <p:spPr>
          <a:xfrm>
            <a:off x="8479636" y="369741"/>
            <a:ext cx="3712363" cy="6490488"/>
          </a:xfrm>
          <a:prstGeom prst="rect">
            <a:avLst/>
          </a:prstGeom>
        </p:spPr>
      </p:pic>
    </p:spTree>
    <p:extLst>
      <p:ext uri="{BB962C8B-B14F-4D97-AF65-F5344CB8AC3E}">
        <p14:creationId xmlns:p14="http://schemas.microsoft.com/office/powerpoint/2010/main" val="2089745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3A5AC8C1-7DE4-5FDC-E10C-0AB82F0B61B6}"/>
              </a:ext>
            </a:extLst>
          </p:cNvPr>
          <p:cNvPicPr>
            <a:picLocks noChangeAspect="1"/>
          </p:cNvPicPr>
          <p:nvPr/>
        </p:nvPicPr>
        <p:blipFill>
          <a:blip r:embed="rId2"/>
          <a:stretch>
            <a:fillRect/>
          </a:stretch>
        </p:blipFill>
        <p:spPr>
          <a:xfrm>
            <a:off x="8273018" y="432671"/>
            <a:ext cx="3573085" cy="6297457"/>
          </a:xfrm>
          <a:prstGeom prst="rect">
            <a:avLst/>
          </a:prstGeom>
        </p:spPr>
      </p:pic>
    </p:spTree>
    <p:extLst>
      <p:ext uri="{BB962C8B-B14F-4D97-AF65-F5344CB8AC3E}">
        <p14:creationId xmlns:p14="http://schemas.microsoft.com/office/powerpoint/2010/main" val="1535717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3195261" y="273122"/>
            <a:ext cx="7099445" cy="646331"/>
          </a:xfrm>
          <a:prstGeom prst="rect">
            <a:avLst/>
          </a:prstGeom>
          <a:noFill/>
        </p:spPr>
        <p:txBody>
          <a:bodyPr wrap="square" rtlCol="0">
            <a:spAutoFit/>
          </a:bodyPr>
          <a:lstStyle/>
          <a:p>
            <a:r>
              <a:rPr lang="en-US" sz="3600" b="1" dirty="0">
                <a:latin typeface="Aptos Display" panose="020B0004020202020204" pitchFamily="34" charset="0"/>
              </a:rPr>
              <a:t>USER AND SHOP MANAGEMENT</a:t>
            </a:r>
          </a:p>
        </p:txBody>
      </p:sp>
      <p:sp>
        <p:nvSpPr>
          <p:cNvPr id="9" name="TextBox 8">
            <a:extLst>
              <a:ext uri="{FF2B5EF4-FFF2-40B4-BE49-F238E27FC236}">
                <a16:creationId xmlns:a16="http://schemas.microsoft.com/office/drawing/2014/main" id="{638BC52F-F766-BB43-93CB-D3E49D5630DF}"/>
              </a:ext>
            </a:extLst>
          </p:cNvPr>
          <p:cNvSpPr txBox="1"/>
          <p:nvPr/>
        </p:nvSpPr>
        <p:spPr>
          <a:xfrm>
            <a:off x="1140431" y="2322493"/>
            <a:ext cx="8283539" cy="954107"/>
          </a:xfrm>
          <a:prstGeom prst="rect">
            <a:avLst/>
          </a:prstGeom>
          <a:noFill/>
        </p:spPr>
        <p:txBody>
          <a:bodyPr wrap="square">
            <a:spAutoFit/>
          </a:bodyPr>
          <a:lstStyle/>
          <a:p>
            <a:pPr marL="457200" indent="-457200">
              <a:buFontTx/>
              <a:buChar char="-"/>
            </a:pPr>
            <a:r>
              <a:rPr lang="en-US" sz="2800" b="1" dirty="0">
                <a:latin typeface="Aptos Display" panose="020B0004020202020204" pitchFamily="34" charset="0"/>
              </a:rPr>
              <a:t>Shape - Fields (Get these from a form)</a:t>
            </a:r>
          </a:p>
          <a:p>
            <a:pPr marL="285750" indent="-285750">
              <a:buFontTx/>
              <a:buChar char="-"/>
            </a:pPr>
            <a:r>
              <a:rPr lang="en-US" sz="2800" b="1" dirty="0">
                <a:latin typeface="Aptos Display" panose="020B0004020202020204" pitchFamily="34" charset="0"/>
              </a:rPr>
              <a:t>  Relationships (Dropdowns /Selections in forms)</a:t>
            </a:r>
            <a:endParaRPr lang="en-US" dirty="0">
              <a:latin typeface="Aptos Display" panose="020B0004020202020204" pitchFamily="34" charset="0"/>
            </a:endParaRPr>
          </a:p>
        </p:txBody>
      </p:sp>
    </p:spTree>
    <p:extLst>
      <p:ext uri="{BB962C8B-B14F-4D97-AF65-F5344CB8AC3E}">
        <p14:creationId xmlns:p14="http://schemas.microsoft.com/office/powerpoint/2010/main" val="777654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3195261" y="273122"/>
            <a:ext cx="4931597" cy="646331"/>
          </a:xfrm>
          <a:prstGeom prst="rect">
            <a:avLst/>
          </a:prstGeom>
          <a:noFill/>
        </p:spPr>
        <p:txBody>
          <a:bodyPr wrap="square" rtlCol="0">
            <a:spAutoFit/>
          </a:bodyPr>
          <a:lstStyle/>
          <a:p>
            <a:r>
              <a:rPr lang="en-US" sz="3600" b="1" dirty="0">
                <a:latin typeface="Aptos Display" panose="020B0004020202020204" pitchFamily="34" charset="0"/>
              </a:rPr>
              <a:t>USER AND A SHOP</a:t>
            </a:r>
          </a:p>
        </p:txBody>
      </p:sp>
      <p:sp>
        <p:nvSpPr>
          <p:cNvPr id="9" name="TextBox 8">
            <a:extLst>
              <a:ext uri="{FF2B5EF4-FFF2-40B4-BE49-F238E27FC236}">
                <a16:creationId xmlns:a16="http://schemas.microsoft.com/office/drawing/2014/main" id="{638BC52F-F766-BB43-93CB-D3E49D5630DF}"/>
              </a:ext>
            </a:extLst>
          </p:cNvPr>
          <p:cNvSpPr txBox="1"/>
          <p:nvPr/>
        </p:nvSpPr>
        <p:spPr>
          <a:xfrm>
            <a:off x="863029" y="1519297"/>
            <a:ext cx="8283539" cy="4124206"/>
          </a:xfrm>
          <a:prstGeom prst="rect">
            <a:avLst/>
          </a:prstGeom>
          <a:noFill/>
        </p:spPr>
        <p:txBody>
          <a:bodyPr wrap="square">
            <a:spAutoFit/>
          </a:bodyPr>
          <a:lstStyle/>
          <a:p>
            <a:r>
              <a:rPr lang="en-US" sz="2800" b="1" dirty="0">
                <a:latin typeface="Aptos Display" panose="020B0004020202020204" pitchFamily="34" charset="0"/>
              </a:rPr>
              <a:t>One-to-Many Relationship</a:t>
            </a:r>
          </a:p>
          <a:p>
            <a:endParaRPr lang="en-US" dirty="0">
              <a:latin typeface="Aptos Display" panose="020B0004020202020204" pitchFamily="34" charset="0"/>
            </a:endParaRPr>
          </a:p>
          <a:p>
            <a:r>
              <a:rPr lang="en-US" b="1" dirty="0">
                <a:latin typeface="Aptos Display" panose="020B0004020202020204" pitchFamily="34" charset="0"/>
              </a:rPr>
              <a:t>User as Admin:</a:t>
            </a:r>
          </a:p>
          <a:p>
            <a:r>
              <a:rPr lang="en-US" dirty="0">
                <a:latin typeface="Aptos Display" panose="020B0004020202020204" pitchFamily="34" charset="0"/>
              </a:rPr>
              <a:t>A User can be an Admin of multiple Shops. This means that a single user, when assigned the role of ADMIN, has the ability to manage more than one </a:t>
            </a:r>
            <a:r>
              <a:rPr lang="en-US" dirty="0" err="1">
                <a:latin typeface="Aptos Display" panose="020B0004020202020204" pitchFamily="34" charset="0"/>
              </a:rPr>
              <a:t>shop.The</a:t>
            </a:r>
            <a:r>
              <a:rPr lang="en-US" dirty="0">
                <a:latin typeface="Aptos Display" panose="020B0004020202020204" pitchFamily="34" charset="0"/>
              </a:rPr>
              <a:t> relationship is represented by the admin field in the Shop model. Each shop has an </a:t>
            </a:r>
            <a:r>
              <a:rPr lang="en-US" dirty="0" err="1">
                <a:latin typeface="Aptos Display" panose="020B0004020202020204" pitchFamily="34" charset="0"/>
              </a:rPr>
              <a:t>adminId</a:t>
            </a:r>
            <a:r>
              <a:rPr lang="en-US" dirty="0">
                <a:latin typeface="Aptos Display" panose="020B0004020202020204" pitchFamily="34" charset="0"/>
              </a:rPr>
              <a:t> which is a foreign key linking it to a specific user (the admin).In Prisma, this is implemented as a one-to-many relationship, where one user (admin) can be associated with multiple shops.</a:t>
            </a:r>
          </a:p>
          <a:p>
            <a:endParaRPr lang="en-US" dirty="0">
              <a:latin typeface="Aptos Display" panose="020B0004020202020204" pitchFamily="34" charset="0"/>
            </a:endParaRPr>
          </a:p>
          <a:p>
            <a:r>
              <a:rPr lang="en-US" b="1" dirty="0">
                <a:latin typeface="Aptos Display" panose="020B0004020202020204" pitchFamily="34" charset="0"/>
              </a:rPr>
              <a:t>User as Attendant:</a:t>
            </a:r>
          </a:p>
          <a:p>
            <a:r>
              <a:rPr lang="en-US" dirty="0">
                <a:latin typeface="Aptos Display" panose="020B0004020202020204" pitchFamily="34" charset="0"/>
              </a:rPr>
              <a:t>A User can also be an Attendant in a shop. Attendants work in shops created by the </a:t>
            </a:r>
            <a:r>
              <a:rPr lang="en-US" dirty="0" err="1">
                <a:latin typeface="Aptos Display" panose="020B0004020202020204" pitchFamily="34" charset="0"/>
              </a:rPr>
              <a:t>admin.This</a:t>
            </a:r>
            <a:r>
              <a:rPr lang="en-US" dirty="0">
                <a:latin typeface="Aptos Display" panose="020B0004020202020204" pitchFamily="34" charset="0"/>
              </a:rPr>
              <a:t> is represented by the attendants field in the Shop model, where the shop can have multiple attendants.</a:t>
            </a:r>
          </a:p>
        </p:txBody>
      </p:sp>
    </p:spTree>
    <p:extLst>
      <p:ext uri="{BB962C8B-B14F-4D97-AF65-F5344CB8AC3E}">
        <p14:creationId xmlns:p14="http://schemas.microsoft.com/office/powerpoint/2010/main" val="3758201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267127" y="468331"/>
            <a:ext cx="3164442" cy="646331"/>
          </a:xfrm>
          <a:prstGeom prst="rect">
            <a:avLst/>
          </a:prstGeom>
          <a:noFill/>
        </p:spPr>
        <p:txBody>
          <a:bodyPr wrap="square" rtlCol="0">
            <a:spAutoFit/>
          </a:bodyPr>
          <a:lstStyle/>
          <a:p>
            <a:r>
              <a:rPr lang="en-US" sz="3600" b="1" dirty="0">
                <a:latin typeface="Aptos Display" panose="020B0004020202020204" pitchFamily="34" charset="0"/>
              </a:rPr>
              <a:t>USER MODEL</a:t>
            </a:r>
          </a:p>
        </p:txBody>
      </p:sp>
      <p:pic>
        <p:nvPicPr>
          <p:cNvPr id="6" name="Picture 5">
            <a:extLst>
              <a:ext uri="{FF2B5EF4-FFF2-40B4-BE49-F238E27FC236}">
                <a16:creationId xmlns:a16="http://schemas.microsoft.com/office/drawing/2014/main" id="{03A584E5-84C7-AFFD-E7B6-77AF46BAA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9268"/>
            <a:ext cx="8229600" cy="6848732"/>
          </a:xfrm>
          <a:prstGeom prst="rect">
            <a:avLst/>
          </a:prstGeom>
        </p:spPr>
      </p:pic>
    </p:spTree>
    <p:extLst>
      <p:ext uri="{BB962C8B-B14F-4D97-AF65-F5344CB8AC3E}">
        <p14:creationId xmlns:p14="http://schemas.microsoft.com/office/powerpoint/2010/main" val="2240704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2537716" y="421239"/>
            <a:ext cx="6698751" cy="646331"/>
          </a:xfrm>
          <a:prstGeom prst="rect">
            <a:avLst/>
          </a:prstGeom>
          <a:noFill/>
        </p:spPr>
        <p:txBody>
          <a:bodyPr wrap="square" rtlCol="0">
            <a:spAutoFit/>
          </a:bodyPr>
          <a:lstStyle/>
          <a:p>
            <a:r>
              <a:rPr lang="en-US" sz="3600" b="1" dirty="0">
                <a:latin typeface="Aptos Display" panose="020B0004020202020204" pitchFamily="34" charset="0"/>
              </a:rPr>
              <a:t>SHOP MODEL</a:t>
            </a:r>
          </a:p>
        </p:txBody>
      </p:sp>
      <p:pic>
        <p:nvPicPr>
          <p:cNvPr id="11" name="Picture 10">
            <a:extLst>
              <a:ext uri="{FF2B5EF4-FFF2-40B4-BE49-F238E27FC236}">
                <a16:creationId xmlns:a16="http://schemas.microsoft.com/office/drawing/2014/main" id="{C45A6A04-5CB3-6F39-3E0D-1FB890526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627" y="1314292"/>
            <a:ext cx="10322103" cy="5390943"/>
          </a:xfrm>
          <a:prstGeom prst="rect">
            <a:avLst/>
          </a:prstGeom>
        </p:spPr>
      </p:pic>
    </p:spTree>
    <p:extLst>
      <p:ext uri="{BB962C8B-B14F-4D97-AF65-F5344CB8AC3E}">
        <p14:creationId xmlns:p14="http://schemas.microsoft.com/office/powerpoint/2010/main" val="2654860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267127" y="468331"/>
            <a:ext cx="3164442" cy="1200329"/>
          </a:xfrm>
          <a:prstGeom prst="rect">
            <a:avLst/>
          </a:prstGeom>
          <a:noFill/>
        </p:spPr>
        <p:txBody>
          <a:bodyPr wrap="square" rtlCol="0">
            <a:spAutoFit/>
          </a:bodyPr>
          <a:lstStyle/>
          <a:p>
            <a:r>
              <a:rPr lang="en-US" sz="3600" b="1" dirty="0">
                <a:latin typeface="Aptos Display" panose="020B0004020202020204" pitchFamily="34" charset="0"/>
              </a:rPr>
              <a:t>CUSTOMER MODEL</a:t>
            </a:r>
          </a:p>
        </p:txBody>
      </p:sp>
      <p:pic>
        <p:nvPicPr>
          <p:cNvPr id="5" name="Picture 4">
            <a:extLst>
              <a:ext uri="{FF2B5EF4-FFF2-40B4-BE49-F238E27FC236}">
                <a16:creationId xmlns:a16="http://schemas.microsoft.com/office/drawing/2014/main" id="{A4929E30-161D-ACCF-144C-8A5E99877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1556" y="0"/>
            <a:ext cx="6930444" cy="6858000"/>
          </a:xfrm>
          <a:prstGeom prst="rect">
            <a:avLst/>
          </a:prstGeom>
        </p:spPr>
      </p:pic>
    </p:spTree>
    <p:extLst>
      <p:ext uri="{BB962C8B-B14F-4D97-AF65-F5344CB8AC3E}">
        <p14:creationId xmlns:p14="http://schemas.microsoft.com/office/powerpoint/2010/main" val="2949138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267127" y="468331"/>
            <a:ext cx="3164442" cy="1200329"/>
          </a:xfrm>
          <a:prstGeom prst="rect">
            <a:avLst/>
          </a:prstGeom>
          <a:noFill/>
        </p:spPr>
        <p:txBody>
          <a:bodyPr wrap="square" rtlCol="0">
            <a:spAutoFit/>
          </a:bodyPr>
          <a:lstStyle/>
          <a:p>
            <a:r>
              <a:rPr lang="en-US" sz="3600" b="1" dirty="0">
                <a:latin typeface="Aptos Display" panose="020B0004020202020204" pitchFamily="34" charset="0"/>
              </a:rPr>
              <a:t>SUPPLIER  MODEL</a:t>
            </a:r>
          </a:p>
        </p:txBody>
      </p:sp>
      <p:pic>
        <p:nvPicPr>
          <p:cNvPr id="6" name="Picture 5">
            <a:extLst>
              <a:ext uri="{FF2B5EF4-FFF2-40B4-BE49-F238E27FC236}">
                <a16:creationId xmlns:a16="http://schemas.microsoft.com/office/drawing/2014/main" id="{801CCE38-F06E-802E-E976-5C9DBA67D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462" y="-4281"/>
            <a:ext cx="7420538" cy="6858000"/>
          </a:xfrm>
          <a:prstGeom prst="rect">
            <a:avLst/>
          </a:prstGeom>
        </p:spPr>
      </p:pic>
    </p:spTree>
    <p:extLst>
      <p:ext uri="{BB962C8B-B14F-4D97-AF65-F5344CB8AC3E}">
        <p14:creationId xmlns:p14="http://schemas.microsoft.com/office/powerpoint/2010/main" val="1277268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267126" y="468331"/>
            <a:ext cx="7417944" cy="646331"/>
          </a:xfrm>
          <a:prstGeom prst="rect">
            <a:avLst/>
          </a:prstGeom>
          <a:noFill/>
        </p:spPr>
        <p:txBody>
          <a:bodyPr wrap="square" rtlCol="0">
            <a:spAutoFit/>
          </a:bodyPr>
          <a:lstStyle/>
          <a:p>
            <a:r>
              <a:rPr lang="en-US" sz="3600" b="1" dirty="0">
                <a:latin typeface="Aptos Display" panose="020B0004020202020204" pitchFamily="34" charset="0"/>
              </a:rPr>
              <a:t>Authentication: Register and Login</a:t>
            </a:r>
          </a:p>
        </p:txBody>
      </p:sp>
      <p:sp>
        <p:nvSpPr>
          <p:cNvPr id="5" name="TextBox 4">
            <a:extLst>
              <a:ext uri="{FF2B5EF4-FFF2-40B4-BE49-F238E27FC236}">
                <a16:creationId xmlns:a16="http://schemas.microsoft.com/office/drawing/2014/main" id="{BA7C656F-1A48-BAC1-341C-3A04B27E7F87}"/>
              </a:ext>
            </a:extLst>
          </p:cNvPr>
          <p:cNvSpPr txBox="1"/>
          <p:nvPr/>
        </p:nvSpPr>
        <p:spPr>
          <a:xfrm>
            <a:off x="428946" y="1476424"/>
            <a:ext cx="9578084" cy="1631216"/>
          </a:xfrm>
          <a:prstGeom prst="rect">
            <a:avLst/>
          </a:prstGeom>
          <a:noFill/>
        </p:spPr>
        <p:txBody>
          <a:bodyPr wrap="square">
            <a:spAutoFit/>
          </a:bodyPr>
          <a:lstStyle/>
          <a:p>
            <a:r>
              <a:rPr lang="en-US" sz="2000" b="1" dirty="0"/>
              <a:t>1. Register (Sign Up):</a:t>
            </a:r>
            <a:endParaRPr lang="en-US" sz="2000" dirty="0"/>
          </a:p>
          <a:p>
            <a:r>
              <a:rPr lang="en-US" sz="2000" b="1" dirty="0"/>
              <a:t>Definition:</a:t>
            </a:r>
            <a:r>
              <a:rPr lang="en-US" sz="2000" dirty="0"/>
              <a:t> Registration is the process where a new user creates an account in a system by providing their credentials and other required information. This process typically involves collecting data like a username, email address, password, and possibly other details like name or phone number.</a:t>
            </a:r>
          </a:p>
        </p:txBody>
      </p:sp>
      <p:sp>
        <p:nvSpPr>
          <p:cNvPr id="4" name="TextBox 3">
            <a:extLst>
              <a:ext uri="{FF2B5EF4-FFF2-40B4-BE49-F238E27FC236}">
                <a16:creationId xmlns:a16="http://schemas.microsoft.com/office/drawing/2014/main" id="{2C230074-8053-1E60-A2DC-2431FB7E85CE}"/>
              </a:ext>
            </a:extLst>
          </p:cNvPr>
          <p:cNvSpPr txBox="1"/>
          <p:nvPr/>
        </p:nvSpPr>
        <p:spPr>
          <a:xfrm>
            <a:off x="531688" y="3209525"/>
            <a:ext cx="9578084" cy="2246769"/>
          </a:xfrm>
          <a:prstGeom prst="rect">
            <a:avLst/>
          </a:prstGeom>
          <a:noFill/>
        </p:spPr>
        <p:txBody>
          <a:bodyPr wrap="square">
            <a:spAutoFit/>
          </a:bodyPr>
          <a:lstStyle/>
          <a:p>
            <a:r>
              <a:rPr lang="en-US" sz="2000" b="1" dirty="0"/>
              <a:t>Purpose:</a:t>
            </a:r>
            <a:endParaRPr lang="en-US" sz="2000" dirty="0"/>
          </a:p>
          <a:p>
            <a:pPr>
              <a:buFont typeface="Arial" panose="020B0604020202020204" pitchFamily="34" charset="0"/>
              <a:buChar char="•"/>
            </a:pPr>
            <a:r>
              <a:rPr lang="en-US" sz="2000" b="1" dirty="0"/>
              <a:t>User Identity Creation:</a:t>
            </a:r>
            <a:r>
              <a:rPr lang="en-US" sz="2000" dirty="0"/>
              <a:t> Registering creates a new, unique user identity in the system. The system stores the user's credentials securely in a database.</a:t>
            </a:r>
          </a:p>
          <a:p>
            <a:pPr>
              <a:buFont typeface="Arial" panose="020B0604020202020204" pitchFamily="34" charset="0"/>
              <a:buChar char="•"/>
            </a:pPr>
            <a:r>
              <a:rPr lang="en-US" sz="2000" b="1" dirty="0"/>
              <a:t>Credential Storage:</a:t>
            </a:r>
            <a:r>
              <a:rPr lang="en-US" sz="2000" dirty="0"/>
              <a:t> The password is usually hashed (encrypted) before storage to ensure security.</a:t>
            </a:r>
          </a:p>
          <a:p>
            <a:pPr>
              <a:buFont typeface="Arial" panose="020B0604020202020204" pitchFamily="34" charset="0"/>
              <a:buChar char="•"/>
            </a:pPr>
            <a:r>
              <a:rPr lang="en-US" sz="2000" b="1" dirty="0"/>
              <a:t>Account Activation:</a:t>
            </a:r>
            <a:r>
              <a:rPr lang="en-US" sz="2000" dirty="0"/>
              <a:t> Some systems may also require email verification or other steps to activate the account.</a:t>
            </a:r>
          </a:p>
        </p:txBody>
      </p:sp>
    </p:spTree>
    <p:extLst>
      <p:ext uri="{BB962C8B-B14F-4D97-AF65-F5344CB8AC3E}">
        <p14:creationId xmlns:p14="http://schemas.microsoft.com/office/powerpoint/2010/main" val="75555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267126" y="468331"/>
            <a:ext cx="7417944" cy="646331"/>
          </a:xfrm>
          <a:prstGeom prst="rect">
            <a:avLst/>
          </a:prstGeom>
          <a:noFill/>
        </p:spPr>
        <p:txBody>
          <a:bodyPr wrap="square" rtlCol="0">
            <a:spAutoFit/>
          </a:bodyPr>
          <a:lstStyle/>
          <a:p>
            <a:r>
              <a:rPr lang="en-US" sz="3600" b="1" dirty="0">
                <a:latin typeface="Aptos Display" panose="020B0004020202020204" pitchFamily="34" charset="0"/>
              </a:rPr>
              <a:t>Authentication: Register and Login</a:t>
            </a:r>
          </a:p>
        </p:txBody>
      </p:sp>
      <p:sp>
        <p:nvSpPr>
          <p:cNvPr id="5" name="TextBox 4">
            <a:extLst>
              <a:ext uri="{FF2B5EF4-FFF2-40B4-BE49-F238E27FC236}">
                <a16:creationId xmlns:a16="http://schemas.microsoft.com/office/drawing/2014/main" id="{BA7C656F-1A48-BAC1-341C-3A04B27E7F87}"/>
              </a:ext>
            </a:extLst>
          </p:cNvPr>
          <p:cNvSpPr txBox="1"/>
          <p:nvPr/>
        </p:nvSpPr>
        <p:spPr>
          <a:xfrm>
            <a:off x="428946" y="1476424"/>
            <a:ext cx="9578084" cy="1323439"/>
          </a:xfrm>
          <a:prstGeom prst="rect">
            <a:avLst/>
          </a:prstGeom>
          <a:noFill/>
        </p:spPr>
        <p:txBody>
          <a:bodyPr wrap="square">
            <a:spAutoFit/>
          </a:bodyPr>
          <a:lstStyle/>
          <a:p>
            <a:r>
              <a:rPr lang="en-US" sz="2000" b="1" dirty="0"/>
              <a:t>2. Login (Sign In):</a:t>
            </a:r>
            <a:endParaRPr lang="en-US" sz="2000" dirty="0"/>
          </a:p>
          <a:p>
            <a:r>
              <a:rPr lang="en-US" sz="2000" b="1" dirty="0"/>
              <a:t>Definition:</a:t>
            </a:r>
            <a:r>
              <a:rPr lang="en-US" sz="2000" dirty="0"/>
              <a:t> Login is the process where a registered user provides their credentials (e.g., username/email and password) to gain access to their account. This process involves verifying the provided credentials against those stored in the system.</a:t>
            </a:r>
          </a:p>
        </p:txBody>
      </p:sp>
      <p:sp>
        <p:nvSpPr>
          <p:cNvPr id="4" name="TextBox 3">
            <a:extLst>
              <a:ext uri="{FF2B5EF4-FFF2-40B4-BE49-F238E27FC236}">
                <a16:creationId xmlns:a16="http://schemas.microsoft.com/office/drawing/2014/main" id="{2C230074-8053-1E60-A2DC-2431FB7E85CE}"/>
              </a:ext>
            </a:extLst>
          </p:cNvPr>
          <p:cNvSpPr txBox="1"/>
          <p:nvPr/>
        </p:nvSpPr>
        <p:spPr>
          <a:xfrm>
            <a:off x="428946" y="3088642"/>
            <a:ext cx="9578084" cy="1938992"/>
          </a:xfrm>
          <a:prstGeom prst="rect">
            <a:avLst/>
          </a:prstGeom>
          <a:noFill/>
        </p:spPr>
        <p:txBody>
          <a:bodyPr wrap="square">
            <a:spAutoFit/>
          </a:bodyPr>
          <a:lstStyle/>
          <a:p>
            <a:r>
              <a:rPr lang="en-US" sz="2000" b="1" dirty="0"/>
              <a:t>Purpose:</a:t>
            </a:r>
            <a:endParaRPr lang="en-US" sz="2000" dirty="0"/>
          </a:p>
          <a:p>
            <a:pPr>
              <a:buFont typeface="Arial" panose="020B0604020202020204" pitchFamily="34" charset="0"/>
              <a:buChar char="•"/>
            </a:pPr>
            <a:r>
              <a:rPr lang="en-US" sz="2000" b="1" dirty="0"/>
              <a:t>Identity Verification:</a:t>
            </a:r>
            <a:r>
              <a:rPr lang="en-US" sz="2000" dirty="0"/>
              <a:t> The login process ensures that the user is who they claim to be by checking their credentials.</a:t>
            </a:r>
          </a:p>
          <a:p>
            <a:pPr>
              <a:buFont typeface="Arial" panose="020B0604020202020204" pitchFamily="34" charset="0"/>
              <a:buChar char="•"/>
            </a:pPr>
            <a:r>
              <a:rPr lang="en-US" sz="2000" b="1" dirty="0"/>
              <a:t>Access Granting:</a:t>
            </a:r>
            <a:r>
              <a:rPr lang="en-US" sz="2000" dirty="0"/>
              <a:t> Once verified, the user is granted access to the system and its protected resources. This might involve generating a session or an authentication token (like a JWT) that the user will use in subsequent requests.</a:t>
            </a:r>
          </a:p>
        </p:txBody>
      </p:sp>
    </p:spTree>
    <p:extLst>
      <p:ext uri="{BB962C8B-B14F-4D97-AF65-F5344CB8AC3E}">
        <p14:creationId xmlns:p14="http://schemas.microsoft.com/office/powerpoint/2010/main" val="2736922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1417FD-6B7F-1859-829E-98D3C7548EA8}"/>
              </a:ext>
            </a:extLst>
          </p:cNvPr>
          <p:cNvSpPr txBox="1"/>
          <p:nvPr/>
        </p:nvSpPr>
        <p:spPr>
          <a:xfrm>
            <a:off x="801386" y="516196"/>
            <a:ext cx="10890606" cy="5025030"/>
          </a:xfrm>
          <a:prstGeom prst="rect">
            <a:avLst/>
          </a:prstGeom>
          <a:noFill/>
        </p:spPr>
        <p:txBody>
          <a:bodyPr wrap="square" rtlCol="0">
            <a:spAutoFit/>
          </a:bodyPr>
          <a:lstStyle/>
          <a:p>
            <a:pPr>
              <a:lnSpc>
                <a:spcPct val="150000"/>
              </a:lnSpc>
            </a:pPr>
            <a:r>
              <a:rPr lang="en-US" sz="2400" b="1" dirty="0">
                <a:latin typeface="Aptos Display" panose="020B0004020202020204" pitchFamily="34" charset="0"/>
              </a:rPr>
              <a:t>What We Will Build:</a:t>
            </a:r>
          </a:p>
          <a:p>
            <a:pPr>
              <a:lnSpc>
                <a:spcPct val="150000"/>
              </a:lnSpc>
            </a:pPr>
            <a:r>
              <a:rPr lang="en-US" sz="2400" dirty="0">
                <a:latin typeface="Aptos Display" panose="020B0004020202020204" pitchFamily="34" charset="0"/>
              </a:rPr>
              <a:t>In this course, we will create an API that supports the following functionalities:</a:t>
            </a:r>
          </a:p>
          <a:p>
            <a:pPr>
              <a:lnSpc>
                <a:spcPct val="150000"/>
              </a:lnSpc>
              <a:buFont typeface="Arial" panose="020B0604020202020204" pitchFamily="34" charset="0"/>
              <a:buChar char="•"/>
            </a:pPr>
            <a:r>
              <a:rPr lang="en-US" sz="2400" b="1" dirty="0">
                <a:latin typeface="Aptos Display" panose="020B0004020202020204" pitchFamily="34" charset="0"/>
              </a:rPr>
              <a:t>Authentication and Authorization</a:t>
            </a:r>
            <a:r>
              <a:rPr lang="en-US" sz="2400" dirty="0">
                <a:latin typeface="Aptos Display" panose="020B0004020202020204" pitchFamily="34" charset="0"/>
              </a:rPr>
              <a:t>: Implementing a robust system where the admin can log in, create shop attendants, and manage user roles and permissions.</a:t>
            </a:r>
          </a:p>
          <a:p>
            <a:pPr>
              <a:lnSpc>
                <a:spcPct val="150000"/>
              </a:lnSpc>
              <a:buFont typeface="Arial" panose="020B0604020202020204" pitchFamily="34" charset="0"/>
              <a:buChar char="•"/>
            </a:pPr>
            <a:r>
              <a:rPr lang="en-US" sz="2400" b="1" dirty="0">
                <a:latin typeface="Aptos Display" panose="020B0004020202020204" pitchFamily="34" charset="0"/>
              </a:rPr>
              <a:t>Shop Management</a:t>
            </a:r>
            <a:r>
              <a:rPr lang="en-US" sz="2400" dirty="0">
                <a:latin typeface="Aptos Display" panose="020B0004020202020204" pitchFamily="34" charset="0"/>
              </a:rPr>
              <a:t>: Allowing the admin to create and manage multiple shops.</a:t>
            </a:r>
          </a:p>
          <a:p>
            <a:pPr>
              <a:lnSpc>
                <a:spcPct val="150000"/>
              </a:lnSpc>
              <a:buFont typeface="Arial" panose="020B0604020202020204" pitchFamily="34" charset="0"/>
              <a:buChar char="•"/>
            </a:pPr>
            <a:r>
              <a:rPr lang="en-US" sz="2400" b="1" dirty="0">
                <a:latin typeface="Aptos Display" panose="020B0004020202020204" pitchFamily="34" charset="0"/>
              </a:rPr>
              <a:t>Product Management</a:t>
            </a:r>
            <a:r>
              <a:rPr lang="en-US" sz="2400" dirty="0">
                <a:latin typeface="Aptos Display" panose="020B0004020202020204" pitchFamily="34" charset="0"/>
              </a:rPr>
              <a:t>: Admin can create products with complex relationships, including categories, manufacturers, product families, industries, and units.</a:t>
            </a:r>
          </a:p>
          <a:p>
            <a:pPr>
              <a:lnSpc>
                <a:spcPct val="150000"/>
              </a:lnSpc>
              <a:buFont typeface="Arial" panose="020B0604020202020204" pitchFamily="34" charset="0"/>
              <a:buChar char="•"/>
            </a:pPr>
            <a:r>
              <a:rPr lang="en-US" sz="2400" b="1" dirty="0">
                <a:latin typeface="Aptos Display" panose="020B0004020202020204" pitchFamily="34" charset="0"/>
              </a:rPr>
              <a:t>Customer and Sales Tracking</a:t>
            </a:r>
            <a:r>
              <a:rPr lang="en-US" sz="2400" dirty="0">
                <a:latin typeface="Aptos Display" panose="020B0004020202020204" pitchFamily="34" charset="0"/>
              </a:rPr>
              <a:t>: Features to track customers, sales, and orders, providing a comprehensive overview of shop performance.</a:t>
            </a:r>
          </a:p>
        </p:txBody>
      </p:sp>
    </p:spTree>
    <p:extLst>
      <p:ext uri="{BB962C8B-B14F-4D97-AF65-F5344CB8AC3E}">
        <p14:creationId xmlns:p14="http://schemas.microsoft.com/office/powerpoint/2010/main" val="2961350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267126" y="468331"/>
            <a:ext cx="5676473" cy="646331"/>
          </a:xfrm>
          <a:prstGeom prst="rect">
            <a:avLst/>
          </a:prstGeom>
          <a:noFill/>
        </p:spPr>
        <p:txBody>
          <a:bodyPr wrap="square" rtlCol="0">
            <a:spAutoFit/>
          </a:bodyPr>
          <a:lstStyle/>
          <a:p>
            <a:r>
              <a:rPr lang="en-US" sz="3600" b="1" dirty="0">
                <a:latin typeface="Aptos Display" panose="020B0004020202020204" pitchFamily="34" charset="0"/>
              </a:rPr>
              <a:t>AUTHENTICATION (LOGIN )</a:t>
            </a:r>
          </a:p>
        </p:txBody>
      </p:sp>
      <p:sp>
        <p:nvSpPr>
          <p:cNvPr id="5" name="TextBox 4">
            <a:extLst>
              <a:ext uri="{FF2B5EF4-FFF2-40B4-BE49-F238E27FC236}">
                <a16:creationId xmlns:a16="http://schemas.microsoft.com/office/drawing/2014/main" id="{BA7C656F-1A48-BAC1-341C-3A04B27E7F87}"/>
              </a:ext>
            </a:extLst>
          </p:cNvPr>
          <p:cNvSpPr txBox="1"/>
          <p:nvPr/>
        </p:nvSpPr>
        <p:spPr>
          <a:xfrm>
            <a:off x="428946" y="1476424"/>
            <a:ext cx="9578084" cy="3170099"/>
          </a:xfrm>
          <a:prstGeom prst="rect">
            <a:avLst/>
          </a:prstGeom>
          <a:noFill/>
        </p:spPr>
        <p:txBody>
          <a:bodyPr wrap="square">
            <a:spAutoFit/>
          </a:bodyPr>
          <a:lstStyle/>
          <a:p>
            <a:r>
              <a:rPr lang="en-US" sz="2000" b="1" dirty="0">
                <a:latin typeface="Aptos Display" panose="020B0004020202020204" pitchFamily="34" charset="0"/>
              </a:rPr>
              <a:t>For a Tech Person:</a:t>
            </a:r>
          </a:p>
          <a:p>
            <a:r>
              <a:rPr lang="en-US" sz="2000" dirty="0">
                <a:latin typeface="Aptos Display" panose="020B0004020202020204" pitchFamily="34" charset="0"/>
              </a:rPr>
              <a:t>Authentication is the process of verifying the identity of a user or system. It involves checking credentials such as a username and password, biometric data, or tokens against a database to ensure that the entity attempting to access a system or resource is indeed who they claim to be.</a:t>
            </a:r>
          </a:p>
          <a:p>
            <a:endParaRPr lang="en-US" sz="2000" dirty="0">
              <a:latin typeface="Aptos Display" panose="020B0004020202020204" pitchFamily="34" charset="0"/>
            </a:endParaRPr>
          </a:p>
          <a:p>
            <a:endParaRPr lang="en-US" sz="2000" dirty="0">
              <a:latin typeface="Aptos Display" panose="020B0004020202020204" pitchFamily="34" charset="0"/>
            </a:endParaRPr>
          </a:p>
          <a:p>
            <a:r>
              <a:rPr lang="en-US" sz="2000" b="1" dirty="0">
                <a:latin typeface="Aptos Display" panose="020B0004020202020204" pitchFamily="34" charset="0"/>
              </a:rPr>
              <a:t>For a Non-Tech Person:</a:t>
            </a:r>
          </a:p>
          <a:p>
            <a:r>
              <a:rPr lang="en-US" sz="2000" dirty="0">
                <a:latin typeface="Aptos Display" panose="020B0004020202020204" pitchFamily="34" charset="0"/>
              </a:rPr>
              <a:t>Authentication is like showing your ID to get into a secured building. It's the way a system checks that you are who you say you are before letting you in.</a:t>
            </a:r>
          </a:p>
        </p:txBody>
      </p:sp>
    </p:spTree>
    <p:extLst>
      <p:ext uri="{BB962C8B-B14F-4D97-AF65-F5344CB8AC3E}">
        <p14:creationId xmlns:p14="http://schemas.microsoft.com/office/powerpoint/2010/main" val="598330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267127" y="468331"/>
            <a:ext cx="4232954" cy="646331"/>
          </a:xfrm>
          <a:prstGeom prst="rect">
            <a:avLst/>
          </a:prstGeom>
          <a:noFill/>
        </p:spPr>
        <p:txBody>
          <a:bodyPr wrap="square" rtlCol="0">
            <a:spAutoFit/>
          </a:bodyPr>
          <a:lstStyle/>
          <a:p>
            <a:r>
              <a:rPr lang="en-US" sz="3600" b="1" dirty="0">
                <a:latin typeface="Aptos Display" panose="020B0004020202020204" pitchFamily="34" charset="0"/>
              </a:rPr>
              <a:t>AUTHORIZATION</a:t>
            </a:r>
          </a:p>
        </p:txBody>
      </p:sp>
      <p:sp>
        <p:nvSpPr>
          <p:cNvPr id="5" name="TextBox 4">
            <a:extLst>
              <a:ext uri="{FF2B5EF4-FFF2-40B4-BE49-F238E27FC236}">
                <a16:creationId xmlns:a16="http://schemas.microsoft.com/office/drawing/2014/main" id="{BA7C656F-1A48-BAC1-341C-3A04B27E7F87}"/>
              </a:ext>
            </a:extLst>
          </p:cNvPr>
          <p:cNvSpPr txBox="1"/>
          <p:nvPr/>
        </p:nvSpPr>
        <p:spPr>
          <a:xfrm>
            <a:off x="428946" y="1476424"/>
            <a:ext cx="9578084" cy="3170099"/>
          </a:xfrm>
          <a:prstGeom prst="rect">
            <a:avLst/>
          </a:prstGeom>
          <a:noFill/>
        </p:spPr>
        <p:txBody>
          <a:bodyPr wrap="square">
            <a:spAutoFit/>
          </a:bodyPr>
          <a:lstStyle/>
          <a:p>
            <a:r>
              <a:rPr lang="en-US" sz="2000" b="1" dirty="0">
                <a:latin typeface="Aptos Display" panose="020B0004020202020204" pitchFamily="34" charset="0"/>
              </a:rPr>
              <a:t>For a Tech Person:</a:t>
            </a:r>
          </a:p>
          <a:p>
            <a:r>
              <a:rPr lang="en-US" sz="2000" dirty="0">
                <a:latin typeface="Aptos Display" panose="020B0004020202020204" pitchFamily="34" charset="0"/>
              </a:rPr>
              <a:t>Authorization is the process of determining what actions, resources, or services a user or system is permitted to access after their identity has been authenticated. It involves enforcing access controls based on roles, permissions, or other policies.</a:t>
            </a:r>
          </a:p>
          <a:p>
            <a:endParaRPr lang="en-US" sz="2000" dirty="0">
              <a:latin typeface="Aptos Display" panose="020B0004020202020204" pitchFamily="34" charset="0"/>
            </a:endParaRPr>
          </a:p>
          <a:p>
            <a:endParaRPr lang="en-US" sz="2000" dirty="0">
              <a:latin typeface="Aptos Display" panose="020B0004020202020204" pitchFamily="34" charset="0"/>
            </a:endParaRPr>
          </a:p>
          <a:p>
            <a:r>
              <a:rPr lang="en-US" sz="2000" b="1" dirty="0">
                <a:latin typeface="Aptos Display" panose="020B0004020202020204" pitchFamily="34" charset="0"/>
              </a:rPr>
              <a:t>For a Non-Tech Person:</a:t>
            </a:r>
          </a:p>
          <a:p>
            <a:r>
              <a:rPr lang="en-US" sz="2000" dirty="0">
                <a:latin typeface="Aptos Display" panose="020B0004020202020204" pitchFamily="34" charset="0"/>
              </a:rPr>
              <a:t>Authorization is like having a key that only opens certain doors in a building. Even after you've shown your ID, the system decides what you're allowed to do or see based on the permissions you have.</a:t>
            </a:r>
          </a:p>
        </p:txBody>
      </p:sp>
    </p:spTree>
    <p:extLst>
      <p:ext uri="{BB962C8B-B14F-4D97-AF65-F5344CB8AC3E}">
        <p14:creationId xmlns:p14="http://schemas.microsoft.com/office/powerpoint/2010/main" val="1240623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184933" y="499154"/>
            <a:ext cx="5208999" cy="646331"/>
          </a:xfrm>
          <a:prstGeom prst="rect">
            <a:avLst/>
          </a:prstGeom>
          <a:noFill/>
        </p:spPr>
        <p:txBody>
          <a:bodyPr wrap="square" rtlCol="0">
            <a:spAutoFit/>
          </a:bodyPr>
          <a:lstStyle/>
          <a:p>
            <a:r>
              <a:rPr lang="en-US" sz="3600" b="1" dirty="0">
                <a:latin typeface="Aptos Display" panose="020B0004020202020204" pitchFamily="34" charset="0"/>
              </a:rPr>
              <a:t>AUTHENTICATION FLOW</a:t>
            </a:r>
          </a:p>
        </p:txBody>
      </p:sp>
      <p:sp>
        <p:nvSpPr>
          <p:cNvPr id="5" name="TextBox 4">
            <a:extLst>
              <a:ext uri="{FF2B5EF4-FFF2-40B4-BE49-F238E27FC236}">
                <a16:creationId xmlns:a16="http://schemas.microsoft.com/office/drawing/2014/main" id="{BA7C656F-1A48-BAC1-341C-3A04B27E7F87}"/>
              </a:ext>
            </a:extLst>
          </p:cNvPr>
          <p:cNvSpPr txBox="1"/>
          <p:nvPr/>
        </p:nvSpPr>
        <p:spPr>
          <a:xfrm>
            <a:off x="428946" y="1342088"/>
            <a:ext cx="9578084" cy="5016758"/>
          </a:xfrm>
          <a:prstGeom prst="rect">
            <a:avLst/>
          </a:prstGeom>
          <a:noFill/>
        </p:spPr>
        <p:txBody>
          <a:bodyPr wrap="square">
            <a:spAutoFit/>
          </a:bodyPr>
          <a:lstStyle/>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Crate Login Api and Implement JWT Authentication </a:t>
            </a:r>
            <a:r>
              <a:rPr lang="en-US" sz="2000" b="0" i="0" dirty="0" err="1">
                <a:solidFill>
                  <a:srgbClr val="334155"/>
                </a:solidFill>
                <a:effectLst/>
                <a:highlight>
                  <a:srgbClr val="FFFFFF"/>
                </a:highlight>
                <a:latin typeface="Aptos Display" panose="020B0004020202020204" pitchFamily="34" charset="0"/>
              </a:rPr>
              <a:t>api</a:t>
            </a:r>
            <a:r>
              <a:rPr lang="en-US" sz="2000" b="0" i="0" dirty="0">
                <a:solidFill>
                  <a:srgbClr val="334155"/>
                </a:solidFill>
                <a:effectLst/>
                <a:highlight>
                  <a:srgbClr val="FFFFFF"/>
                </a:highlight>
                <a:latin typeface="Aptos Display" panose="020B0004020202020204" pitchFamily="34" charset="0"/>
              </a:rPr>
              <a:t> = '/auth/login'</a:t>
            </a: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Get The User Data From Body .</a:t>
            </a:r>
          </a:p>
          <a:p>
            <a:pPr marL="457200" indent="-457200" algn="l">
              <a:buFont typeface="+mj-lt"/>
              <a:buAutoNum type="arabicPeriod"/>
            </a:pPr>
            <a:r>
              <a:rPr lang="en-US" sz="2000" b="0" i="0" dirty="0" err="1">
                <a:solidFill>
                  <a:srgbClr val="334155"/>
                </a:solidFill>
                <a:effectLst/>
                <a:highlight>
                  <a:srgbClr val="FFFFFF"/>
                </a:highlight>
                <a:latin typeface="Aptos Display" panose="020B0004020202020204" pitchFamily="34" charset="0"/>
              </a:rPr>
              <a:t>destructure</a:t>
            </a:r>
            <a:r>
              <a:rPr lang="en-US" sz="2000" b="0" i="0" dirty="0">
                <a:solidFill>
                  <a:srgbClr val="334155"/>
                </a:solidFill>
                <a:effectLst/>
                <a:highlight>
                  <a:srgbClr val="FFFFFF"/>
                </a:highlight>
                <a:latin typeface="Aptos Display" panose="020B0004020202020204" pitchFamily="34" charset="0"/>
              </a:rPr>
              <a:t> the information from user.</a:t>
            </a: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Check the (email/user) exist in database or not .</a:t>
            </a: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if there is not any user with the email we send user not found.</a:t>
            </a: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if the (user) exist in database we will check the password is valid or not .</a:t>
            </a: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compare the password in database and the password in the request body.</a:t>
            </a: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if not matched send response that wrong password.</a:t>
            </a: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if the email and password is valid create a token .</a:t>
            </a: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To create a token </a:t>
            </a:r>
            <a:r>
              <a:rPr lang="en-US" sz="2000" b="0" i="0" dirty="0" err="1">
                <a:solidFill>
                  <a:srgbClr val="334155"/>
                </a:solidFill>
                <a:effectLst/>
                <a:highlight>
                  <a:srgbClr val="FFFFFF"/>
                </a:highlight>
                <a:latin typeface="Aptos Display" panose="020B0004020202020204" pitchFamily="34" charset="0"/>
              </a:rPr>
              <a:t>JsonWebToken</a:t>
            </a:r>
            <a:r>
              <a:rPr lang="en-US" sz="2000" b="0" i="0" dirty="0">
                <a:solidFill>
                  <a:srgbClr val="334155"/>
                </a:solidFill>
                <a:effectLst/>
                <a:highlight>
                  <a:srgbClr val="FFFFFF"/>
                </a:highlight>
                <a:latin typeface="Aptos Display" panose="020B0004020202020204" pitchFamily="34" charset="0"/>
              </a:rPr>
              <a:t> (JWT) </a:t>
            </a:r>
            <a:r>
              <a:rPr lang="en-US" sz="2000" b="0" i="0" dirty="0" err="1">
                <a:solidFill>
                  <a:srgbClr val="334155"/>
                </a:solidFill>
                <a:effectLst/>
                <a:highlight>
                  <a:srgbClr val="FFFFFF"/>
                </a:highlight>
                <a:latin typeface="Aptos Display" panose="020B0004020202020204" pitchFamily="34" charset="0"/>
              </a:rPr>
              <a:t>receive's</a:t>
            </a:r>
            <a:r>
              <a:rPr lang="en-US" sz="2000" b="0" i="0" dirty="0">
                <a:solidFill>
                  <a:srgbClr val="334155"/>
                </a:solidFill>
                <a:effectLst/>
                <a:highlight>
                  <a:srgbClr val="FFFFFF"/>
                </a:highlight>
                <a:latin typeface="Aptos Display" panose="020B0004020202020204" pitchFamily="34" charset="0"/>
              </a:rPr>
              <a:t> 3 parameter</a:t>
            </a:r>
          </a:p>
          <a:p>
            <a:pPr marL="1371600" lvl="2" indent="-457200">
              <a:buFont typeface="Arial" panose="020B0604020202020204" pitchFamily="34" charset="0"/>
              <a:buChar char="•"/>
            </a:pPr>
            <a:r>
              <a:rPr lang="en-US" sz="2000" b="0" i="0" dirty="0">
                <a:solidFill>
                  <a:srgbClr val="334155"/>
                </a:solidFill>
                <a:effectLst/>
                <a:highlight>
                  <a:srgbClr val="FFFFFF"/>
                </a:highlight>
                <a:latin typeface="Aptos Display" panose="020B0004020202020204" pitchFamily="34" charset="0"/>
              </a:rPr>
              <a:t>Payload - This contains the claims or data you want to include in the token.</a:t>
            </a:r>
          </a:p>
          <a:p>
            <a:pPr marL="1371600" lvl="2" indent="-457200">
              <a:buFont typeface="Arial" panose="020B0604020202020204" pitchFamily="34" charset="0"/>
              <a:buChar char="•"/>
            </a:pPr>
            <a:r>
              <a:rPr lang="en-US" sz="2000" b="0" i="0" dirty="0">
                <a:solidFill>
                  <a:srgbClr val="334155"/>
                </a:solidFill>
                <a:effectLst/>
                <a:highlight>
                  <a:srgbClr val="FFFFFF"/>
                </a:highlight>
                <a:latin typeface="Aptos Display" panose="020B0004020202020204" pitchFamily="34" charset="0"/>
              </a:rPr>
              <a:t>Secret Key - A secure key known only to the server used for signing the token.</a:t>
            </a:r>
          </a:p>
          <a:p>
            <a:pPr marL="1371600" lvl="2" indent="-457200">
              <a:buFont typeface="Arial" panose="020B0604020202020204" pitchFamily="34" charset="0"/>
              <a:buChar char="•"/>
            </a:pPr>
            <a:r>
              <a:rPr lang="en-US" sz="2000" b="0" i="0" dirty="0">
                <a:solidFill>
                  <a:srgbClr val="334155"/>
                </a:solidFill>
                <a:effectLst/>
                <a:highlight>
                  <a:srgbClr val="FFFFFF"/>
                </a:highlight>
                <a:latin typeface="Aptos Display" panose="020B0004020202020204" pitchFamily="34" charset="0"/>
              </a:rPr>
              <a:t>expiration - Additional settings like token expiration or algorithm selection.</a:t>
            </a: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Don't Provide the secret openly, This secret is very sensitive for the server . keep it in the .env file. Use this command to generate a strong key : </a:t>
            </a:r>
            <a:r>
              <a:rPr lang="en-US" sz="2000" dirty="0" err="1">
                <a:solidFill>
                  <a:srgbClr val="FF0000"/>
                </a:solidFill>
              </a:rPr>
              <a:t>openssl</a:t>
            </a:r>
            <a:r>
              <a:rPr lang="en-US" sz="2000" dirty="0">
                <a:solidFill>
                  <a:srgbClr val="FF0000"/>
                </a:solidFill>
              </a:rPr>
              <a:t> rand -base64 32</a:t>
            </a:r>
            <a:endParaRPr lang="en-US" sz="2000" b="0" i="0" dirty="0">
              <a:solidFill>
                <a:srgbClr val="334155"/>
              </a:solidFill>
              <a:effectLst/>
              <a:highlight>
                <a:srgbClr val="FFFFFF"/>
              </a:highlight>
              <a:latin typeface="Aptos Display" panose="020B0004020202020204" pitchFamily="34" charset="0"/>
            </a:endParaRP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After creating the token send the response.</a:t>
            </a:r>
          </a:p>
        </p:txBody>
      </p:sp>
    </p:spTree>
    <p:extLst>
      <p:ext uri="{BB962C8B-B14F-4D97-AF65-F5344CB8AC3E}">
        <p14:creationId xmlns:p14="http://schemas.microsoft.com/office/powerpoint/2010/main" val="1962007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184933" y="499154"/>
            <a:ext cx="9822097" cy="646331"/>
          </a:xfrm>
          <a:prstGeom prst="rect">
            <a:avLst/>
          </a:prstGeom>
          <a:noFill/>
        </p:spPr>
        <p:txBody>
          <a:bodyPr wrap="square" rtlCol="0">
            <a:spAutoFit/>
          </a:bodyPr>
          <a:lstStyle/>
          <a:p>
            <a:r>
              <a:rPr lang="en-US" sz="3600" b="1" dirty="0">
                <a:latin typeface="Aptos Display" panose="020B0004020202020204" pitchFamily="34" charset="0"/>
              </a:rPr>
              <a:t>WHAT IS JWT and ITS PURPOSE</a:t>
            </a:r>
          </a:p>
        </p:txBody>
      </p:sp>
      <p:sp>
        <p:nvSpPr>
          <p:cNvPr id="4" name="Rectangle 1">
            <a:extLst>
              <a:ext uri="{FF2B5EF4-FFF2-40B4-BE49-F238E27FC236}">
                <a16:creationId xmlns:a16="http://schemas.microsoft.com/office/drawing/2014/main" id="{63E97D42-B68E-D4F0-6CC1-116E24E1524A}"/>
              </a:ext>
            </a:extLst>
          </p:cNvPr>
          <p:cNvSpPr>
            <a:spLocks noChangeArrowheads="1"/>
          </p:cNvSpPr>
          <p:nvPr/>
        </p:nvSpPr>
        <p:spPr bwMode="auto">
          <a:xfrm>
            <a:off x="277402" y="1229886"/>
            <a:ext cx="10777592"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ptos Display" panose="020B0004020202020204" pitchFamily="34" charset="0"/>
              </a:rPr>
              <a:t>JWT</a:t>
            </a:r>
            <a:r>
              <a:rPr kumimoji="0" lang="en-US" altLang="en-US" sz="2000" b="0" i="0" u="none" strike="noStrike" cap="none" normalizeH="0" baseline="0" dirty="0">
                <a:ln>
                  <a:noFill/>
                </a:ln>
                <a:solidFill>
                  <a:schemeClr val="tx1"/>
                </a:solidFill>
                <a:effectLst/>
                <a:latin typeface="Aptos Display" panose="020B0004020202020204" pitchFamily="34" charset="0"/>
              </a:rPr>
              <a:t> (JSON Web Token) is a compact, URL-safe token format that is used for securely transmitting information between parties as a JSON object. It is composed of three parts: a header, a payload, and a signature, which are encoded as Base64 strings and concatenated with periods.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ptos Display"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tx1"/>
                </a:solidFill>
                <a:effectLst/>
                <a:latin typeface="Aptos Display" panose="020B0004020202020204" pitchFamily="34" charset="0"/>
              </a:rPr>
              <a:t>Header</a:t>
            </a:r>
            <a:r>
              <a:rPr kumimoji="0" lang="en-US" altLang="en-US" sz="2000" b="0" i="0" u="none" strike="noStrike" cap="none" normalizeH="0" baseline="0" dirty="0">
                <a:ln>
                  <a:noFill/>
                </a:ln>
                <a:solidFill>
                  <a:schemeClr val="tx1"/>
                </a:solidFill>
                <a:effectLst/>
                <a:latin typeface="Aptos Display" panose="020B0004020202020204" pitchFamily="34" charset="0"/>
              </a:rPr>
              <a:t>: Contains metadata about the token, such as the type (JWT) and the hashing algorithm used (e.g., HS256).</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ptos Display"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tx1"/>
                </a:solidFill>
                <a:effectLst/>
                <a:latin typeface="Aptos Display" panose="020B0004020202020204" pitchFamily="34" charset="0"/>
              </a:rPr>
              <a:t>Payload</a:t>
            </a:r>
            <a:r>
              <a:rPr kumimoji="0" lang="en-US" altLang="en-US" sz="2000" b="0" i="0" u="none" strike="noStrike" cap="none" normalizeH="0" baseline="0" dirty="0">
                <a:ln>
                  <a:noFill/>
                </a:ln>
                <a:solidFill>
                  <a:schemeClr val="tx1"/>
                </a:solidFill>
                <a:effectLst/>
                <a:latin typeface="Aptos Display" panose="020B0004020202020204" pitchFamily="34" charset="0"/>
              </a:rPr>
              <a:t>: Contains the claims or data you want to transmit, such as user information (e.g., user ID, roles) or other relevant information.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ptos Display"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tx1"/>
                </a:solidFill>
                <a:effectLst/>
                <a:latin typeface="Aptos Display" panose="020B0004020202020204" pitchFamily="34" charset="0"/>
              </a:rPr>
              <a:t>Signature</a:t>
            </a:r>
            <a:r>
              <a:rPr kumimoji="0" lang="en-US" altLang="en-US" sz="2000" b="0" i="0" u="none" strike="noStrike" cap="none" normalizeH="0" baseline="0" dirty="0">
                <a:ln>
                  <a:noFill/>
                </a:ln>
                <a:solidFill>
                  <a:schemeClr val="tx1"/>
                </a:solidFill>
                <a:effectLst/>
                <a:latin typeface="Aptos Display" panose="020B0004020202020204" pitchFamily="34" charset="0"/>
              </a:rPr>
              <a:t>: A cryptographic signature generated using a secret key (and the specified hashing algorithm), which ensures the token's integrity and authenticity.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ptos Display" panose="020B0004020202020204" pitchFamily="34" charset="0"/>
            </a:endParaRPr>
          </a:p>
        </p:txBody>
      </p:sp>
    </p:spTree>
    <p:extLst>
      <p:ext uri="{BB962C8B-B14F-4D97-AF65-F5344CB8AC3E}">
        <p14:creationId xmlns:p14="http://schemas.microsoft.com/office/powerpoint/2010/main" val="2596911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184933" y="499154"/>
            <a:ext cx="9822097" cy="646331"/>
          </a:xfrm>
          <a:prstGeom prst="rect">
            <a:avLst/>
          </a:prstGeom>
          <a:noFill/>
        </p:spPr>
        <p:txBody>
          <a:bodyPr wrap="square" rtlCol="0">
            <a:spAutoFit/>
          </a:bodyPr>
          <a:lstStyle/>
          <a:p>
            <a:r>
              <a:rPr lang="en-US" sz="3600" b="1" dirty="0">
                <a:latin typeface="Aptos Display" panose="020B0004020202020204" pitchFamily="34" charset="0"/>
              </a:rPr>
              <a:t>WHAT IS JWT and ITS PURPOSE</a:t>
            </a:r>
          </a:p>
        </p:txBody>
      </p:sp>
      <p:sp>
        <p:nvSpPr>
          <p:cNvPr id="4" name="Rectangle 1">
            <a:extLst>
              <a:ext uri="{FF2B5EF4-FFF2-40B4-BE49-F238E27FC236}">
                <a16:creationId xmlns:a16="http://schemas.microsoft.com/office/drawing/2014/main" id="{63E97D42-B68E-D4F0-6CC1-116E24E1524A}"/>
              </a:ext>
            </a:extLst>
          </p:cNvPr>
          <p:cNvSpPr>
            <a:spLocks noChangeArrowheads="1"/>
          </p:cNvSpPr>
          <p:nvPr/>
        </p:nvSpPr>
        <p:spPr bwMode="auto">
          <a:xfrm>
            <a:off x="277402" y="1073022"/>
            <a:ext cx="10777592"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What is its Purpose?</a:t>
            </a:r>
          </a:p>
          <a:p>
            <a:r>
              <a:rPr lang="en-US" sz="2000" dirty="0"/>
              <a:t>The primary purpose of JWT is to </a:t>
            </a:r>
            <a:r>
              <a:rPr lang="en-US" sz="2000" b="1" dirty="0"/>
              <a:t>securely transfer information</a:t>
            </a:r>
            <a:r>
              <a:rPr lang="en-US" sz="2000" dirty="0"/>
              <a:t> between two parties. It's commonly used for:</a:t>
            </a:r>
          </a:p>
          <a:p>
            <a:endParaRPr lang="en-US" sz="2000" dirty="0"/>
          </a:p>
          <a:p>
            <a:pPr>
              <a:buFont typeface="+mj-lt"/>
              <a:buAutoNum type="arabicPeriod"/>
            </a:pPr>
            <a:r>
              <a:rPr lang="en-US" sz="2000" b="1" dirty="0"/>
              <a:t>Authentication</a:t>
            </a:r>
            <a:r>
              <a:rPr lang="en-US" sz="2000" dirty="0"/>
              <a:t>: JWTs are often used as access tokens in authentication systems. Once a user logs in and their identity is verified, the server generates a JWT and sends it back to the client. The client then includes this token in subsequent requests to access protected resources, and the server verifies the token to ensure the request is from an authenticated user.</a:t>
            </a:r>
          </a:p>
          <a:p>
            <a:pPr>
              <a:buFont typeface="+mj-lt"/>
              <a:buAutoNum type="arabicPeriod"/>
            </a:pPr>
            <a:endParaRPr lang="en-US" sz="2000" dirty="0"/>
          </a:p>
          <a:p>
            <a:pPr>
              <a:buFont typeface="+mj-lt"/>
              <a:buAutoNum type="arabicPeriod"/>
            </a:pPr>
            <a:r>
              <a:rPr lang="en-US" sz="2000" b="1" dirty="0"/>
              <a:t>Authorization</a:t>
            </a:r>
            <a:r>
              <a:rPr lang="en-US" sz="2000" dirty="0"/>
              <a:t>: JWTs can also carry information about user permissions and roles. After authentication, the JWT can be used to authorize access to specific resources or actions based on the encoded data in the payload.</a:t>
            </a:r>
          </a:p>
          <a:p>
            <a:pPr>
              <a:buFont typeface="+mj-lt"/>
              <a:buAutoNum type="arabicPeriod"/>
            </a:pPr>
            <a:endParaRPr lang="en-US" sz="2000" dirty="0"/>
          </a:p>
          <a:p>
            <a:pPr>
              <a:buFont typeface="+mj-lt"/>
              <a:buAutoNum type="arabicPeriod"/>
            </a:pPr>
            <a:r>
              <a:rPr lang="en-US" sz="2000" b="1" dirty="0"/>
              <a:t>Stateless Sessions</a:t>
            </a:r>
            <a:r>
              <a:rPr lang="en-US" sz="2000" dirty="0"/>
              <a:t>: JWT allows for stateless authentication, meaning the server does not need to store session information. The information is encoded directly in the token and can be verified and decoded by the server for each request. This makes JWT ideal for scalable, distributed systems.</a:t>
            </a:r>
          </a:p>
        </p:txBody>
      </p:sp>
    </p:spTree>
    <p:extLst>
      <p:ext uri="{BB962C8B-B14F-4D97-AF65-F5344CB8AC3E}">
        <p14:creationId xmlns:p14="http://schemas.microsoft.com/office/powerpoint/2010/main" val="43303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431513" y="293671"/>
            <a:ext cx="9822097" cy="646331"/>
          </a:xfrm>
          <a:prstGeom prst="rect">
            <a:avLst/>
          </a:prstGeom>
          <a:noFill/>
        </p:spPr>
        <p:txBody>
          <a:bodyPr wrap="square" rtlCol="0">
            <a:spAutoFit/>
          </a:bodyPr>
          <a:lstStyle/>
          <a:p>
            <a:r>
              <a:rPr lang="en-US" sz="3600" b="1" dirty="0">
                <a:latin typeface="Aptos Display" panose="020B0004020202020204" pitchFamily="34" charset="0"/>
              </a:rPr>
              <a:t>Generate JWT</a:t>
            </a:r>
          </a:p>
        </p:txBody>
      </p:sp>
      <p:pic>
        <p:nvPicPr>
          <p:cNvPr id="8" name="Picture 7">
            <a:extLst>
              <a:ext uri="{FF2B5EF4-FFF2-40B4-BE49-F238E27FC236}">
                <a16:creationId xmlns:a16="http://schemas.microsoft.com/office/drawing/2014/main" id="{42685AB9-7018-79F7-7D8C-EAAE1969C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676" y="1109609"/>
            <a:ext cx="7643937" cy="5645649"/>
          </a:xfrm>
          <a:prstGeom prst="rect">
            <a:avLst/>
          </a:prstGeom>
        </p:spPr>
      </p:pic>
    </p:spTree>
    <p:extLst>
      <p:ext uri="{BB962C8B-B14F-4D97-AF65-F5344CB8AC3E}">
        <p14:creationId xmlns:p14="http://schemas.microsoft.com/office/powerpoint/2010/main" val="897865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431513" y="293671"/>
            <a:ext cx="9822097" cy="646331"/>
          </a:xfrm>
          <a:prstGeom prst="rect">
            <a:avLst/>
          </a:prstGeom>
          <a:noFill/>
        </p:spPr>
        <p:txBody>
          <a:bodyPr wrap="square" rtlCol="0">
            <a:spAutoFit/>
          </a:bodyPr>
          <a:lstStyle/>
          <a:p>
            <a:r>
              <a:rPr lang="en-US" sz="3600" b="1" dirty="0">
                <a:latin typeface="Aptos Display" panose="020B0004020202020204" pitchFamily="34" charset="0"/>
              </a:rPr>
              <a:t>Return access token to the Logged in User</a:t>
            </a:r>
          </a:p>
        </p:txBody>
      </p:sp>
      <p:pic>
        <p:nvPicPr>
          <p:cNvPr id="5" name="Picture 4">
            <a:extLst>
              <a:ext uri="{FF2B5EF4-FFF2-40B4-BE49-F238E27FC236}">
                <a16:creationId xmlns:a16="http://schemas.microsoft.com/office/drawing/2014/main" id="{090A8012-C3DF-F7D1-EC00-48D4FAAB6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510" y="1173118"/>
            <a:ext cx="7458100" cy="5499948"/>
          </a:xfrm>
          <a:prstGeom prst="rect">
            <a:avLst/>
          </a:prstGeom>
        </p:spPr>
      </p:pic>
    </p:spTree>
    <p:extLst>
      <p:ext uri="{BB962C8B-B14F-4D97-AF65-F5344CB8AC3E}">
        <p14:creationId xmlns:p14="http://schemas.microsoft.com/office/powerpoint/2010/main" val="341726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431513" y="293671"/>
            <a:ext cx="11760487" cy="646331"/>
          </a:xfrm>
          <a:prstGeom prst="rect">
            <a:avLst/>
          </a:prstGeom>
          <a:noFill/>
        </p:spPr>
        <p:txBody>
          <a:bodyPr wrap="square" rtlCol="0">
            <a:spAutoFit/>
          </a:bodyPr>
          <a:lstStyle/>
          <a:p>
            <a:r>
              <a:rPr lang="en-US" sz="3600" b="1" dirty="0">
                <a:latin typeface="Aptos Display" panose="020B0004020202020204" pitchFamily="34" charset="0"/>
              </a:rPr>
              <a:t>Protect a route with JWT when a user tries to access a route</a:t>
            </a:r>
          </a:p>
        </p:txBody>
      </p:sp>
      <p:pic>
        <p:nvPicPr>
          <p:cNvPr id="6" name="Picture 5">
            <a:extLst>
              <a:ext uri="{FF2B5EF4-FFF2-40B4-BE49-F238E27FC236}">
                <a16:creationId xmlns:a16="http://schemas.microsoft.com/office/drawing/2014/main" id="{71C392CF-76E7-8A82-9C40-35D81EF30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498" y="1145485"/>
            <a:ext cx="10469366" cy="5598835"/>
          </a:xfrm>
          <a:prstGeom prst="rect">
            <a:avLst/>
          </a:prstGeom>
        </p:spPr>
      </p:pic>
    </p:spTree>
    <p:extLst>
      <p:ext uri="{BB962C8B-B14F-4D97-AF65-F5344CB8AC3E}">
        <p14:creationId xmlns:p14="http://schemas.microsoft.com/office/powerpoint/2010/main" val="351333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513707" y="201204"/>
            <a:ext cx="9822097" cy="646331"/>
          </a:xfrm>
          <a:prstGeom prst="rect">
            <a:avLst/>
          </a:prstGeom>
          <a:noFill/>
        </p:spPr>
        <p:txBody>
          <a:bodyPr wrap="square" rtlCol="0">
            <a:spAutoFit/>
          </a:bodyPr>
          <a:lstStyle/>
          <a:p>
            <a:r>
              <a:rPr lang="en-US" sz="3600" b="1" dirty="0">
                <a:latin typeface="Aptos Display" panose="020B0004020202020204" pitchFamily="34" charset="0"/>
              </a:rPr>
              <a:t>Middleware to verify the token</a:t>
            </a:r>
          </a:p>
        </p:txBody>
      </p:sp>
      <p:pic>
        <p:nvPicPr>
          <p:cNvPr id="5" name="Picture 4">
            <a:extLst>
              <a:ext uri="{FF2B5EF4-FFF2-40B4-BE49-F238E27FC236}">
                <a16:creationId xmlns:a16="http://schemas.microsoft.com/office/drawing/2014/main" id="{FF73DE45-D794-8F6A-CA6C-2153FB695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310" y="939146"/>
            <a:ext cx="6538502" cy="5891759"/>
          </a:xfrm>
          <a:prstGeom prst="rect">
            <a:avLst/>
          </a:prstGeom>
        </p:spPr>
      </p:pic>
    </p:spTree>
    <p:extLst>
      <p:ext uri="{BB962C8B-B14F-4D97-AF65-F5344CB8AC3E}">
        <p14:creationId xmlns:p14="http://schemas.microsoft.com/office/powerpoint/2010/main" val="1114430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513707" y="201204"/>
            <a:ext cx="9822097" cy="646331"/>
          </a:xfrm>
          <a:prstGeom prst="rect">
            <a:avLst/>
          </a:prstGeom>
          <a:noFill/>
        </p:spPr>
        <p:txBody>
          <a:bodyPr wrap="square" rtlCol="0">
            <a:spAutoFit/>
          </a:bodyPr>
          <a:lstStyle/>
          <a:p>
            <a:r>
              <a:rPr lang="en-US" sz="3600" b="1" dirty="0">
                <a:latin typeface="Aptos Display" panose="020B0004020202020204" pitchFamily="34" charset="0"/>
              </a:rPr>
              <a:t>UNIT MODEL</a:t>
            </a:r>
          </a:p>
        </p:txBody>
      </p:sp>
      <p:pic>
        <p:nvPicPr>
          <p:cNvPr id="6" name="Picture 5">
            <a:extLst>
              <a:ext uri="{FF2B5EF4-FFF2-40B4-BE49-F238E27FC236}">
                <a16:creationId xmlns:a16="http://schemas.microsoft.com/office/drawing/2014/main" id="{AF24B53E-D4CE-A2ED-D6D5-29C316933066}"/>
              </a:ext>
            </a:extLst>
          </p:cNvPr>
          <p:cNvPicPr>
            <a:picLocks noChangeAspect="1"/>
          </p:cNvPicPr>
          <p:nvPr/>
        </p:nvPicPr>
        <p:blipFill>
          <a:blip r:embed="rId2"/>
          <a:stretch>
            <a:fillRect/>
          </a:stretch>
        </p:blipFill>
        <p:spPr>
          <a:xfrm>
            <a:off x="1176561" y="1100077"/>
            <a:ext cx="9838877" cy="4962646"/>
          </a:xfrm>
          <a:prstGeom prst="rect">
            <a:avLst/>
          </a:prstGeom>
        </p:spPr>
      </p:pic>
    </p:spTree>
    <p:extLst>
      <p:ext uri="{BB962C8B-B14F-4D97-AF65-F5344CB8AC3E}">
        <p14:creationId xmlns:p14="http://schemas.microsoft.com/office/powerpoint/2010/main" val="1525468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1417FD-6B7F-1859-829E-98D3C7548EA8}"/>
              </a:ext>
            </a:extLst>
          </p:cNvPr>
          <p:cNvSpPr txBox="1"/>
          <p:nvPr/>
        </p:nvSpPr>
        <p:spPr>
          <a:xfrm>
            <a:off x="801386" y="516196"/>
            <a:ext cx="10890606" cy="5909310"/>
          </a:xfrm>
          <a:prstGeom prst="rect">
            <a:avLst/>
          </a:prstGeom>
          <a:noFill/>
        </p:spPr>
        <p:txBody>
          <a:bodyPr wrap="square" rtlCol="0">
            <a:spAutoFit/>
          </a:bodyPr>
          <a:lstStyle/>
          <a:p>
            <a:r>
              <a:rPr lang="en-US" b="1" dirty="0"/>
              <a:t>Course Outline:</a:t>
            </a:r>
          </a:p>
          <a:p>
            <a:pPr>
              <a:buFont typeface="+mj-lt"/>
              <a:buAutoNum type="arabicPeriod"/>
            </a:pPr>
            <a:r>
              <a:rPr lang="en-US" b="1" dirty="0"/>
              <a:t>Introduction &amp; Setup</a:t>
            </a:r>
            <a:endParaRPr lang="en-US" dirty="0"/>
          </a:p>
          <a:p>
            <a:pPr marL="742950" lvl="1" indent="-285750">
              <a:buFont typeface="+mj-lt"/>
              <a:buAutoNum type="arabicPeriod"/>
            </a:pPr>
            <a:r>
              <a:rPr lang="en-US" dirty="0"/>
              <a:t>Overview of the project</a:t>
            </a:r>
          </a:p>
          <a:p>
            <a:pPr marL="742950" lvl="1" indent="-285750">
              <a:buFont typeface="+mj-lt"/>
              <a:buAutoNum type="arabicPeriod"/>
            </a:pPr>
            <a:r>
              <a:rPr lang="en-US" dirty="0"/>
              <a:t>Setting up the development environment</a:t>
            </a:r>
          </a:p>
          <a:p>
            <a:pPr marL="742950" lvl="1" indent="-285750">
              <a:buFont typeface="+mj-lt"/>
              <a:buAutoNum type="arabicPeriod"/>
            </a:pPr>
            <a:r>
              <a:rPr lang="en-US" dirty="0"/>
              <a:t>Installing Node.js, TypeScript, and Express</a:t>
            </a:r>
          </a:p>
          <a:p>
            <a:pPr marL="742950" lvl="1" indent="-285750">
              <a:buFont typeface="+mj-lt"/>
              <a:buAutoNum type="arabicPeriod"/>
            </a:pPr>
            <a:r>
              <a:rPr lang="en-US" dirty="0"/>
              <a:t>Initializing a new Node.js project</a:t>
            </a:r>
          </a:p>
          <a:p>
            <a:pPr>
              <a:buFont typeface="+mj-lt"/>
              <a:buAutoNum type="arabicPeriod"/>
            </a:pPr>
            <a:r>
              <a:rPr lang="en-US" b="1" dirty="0"/>
              <a:t>Setting Up TypeScript &amp; Express</a:t>
            </a:r>
            <a:endParaRPr lang="en-US" dirty="0"/>
          </a:p>
          <a:p>
            <a:pPr marL="742950" lvl="1" indent="-285750">
              <a:buFont typeface="+mj-lt"/>
              <a:buAutoNum type="arabicPeriod"/>
            </a:pPr>
            <a:r>
              <a:rPr lang="en-US" dirty="0"/>
              <a:t>Configuring TypeScript in a Node.js project</a:t>
            </a:r>
          </a:p>
          <a:p>
            <a:pPr marL="742950" lvl="1" indent="-285750">
              <a:buFont typeface="+mj-lt"/>
              <a:buAutoNum type="arabicPeriod"/>
            </a:pPr>
            <a:r>
              <a:rPr lang="en-US" dirty="0"/>
              <a:t>Setting up Express with TypeScript</a:t>
            </a:r>
          </a:p>
          <a:p>
            <a:pPr marL="742950" lvl="1" indent="-285750">
              <a:buFont typeface="+mj-lt"/>
              <a:buAutoNum type="arabicPeriod"/>
            </a:pPr>
            <a:r>
              <a:rPr lang="en-US" dirty="0"/>
              <a:t>Creating basic route handlers</a:t>
            </a:r>
          </a:p>
          <a:p>
            <a:pPr marL="742950" lvl="1" indent="-285750">
              <a:buFont typeface="+mj-lt"/>
              <a:buAutoNum type="arabicPeriod"/>
            </a:pPr>
            <a:r>
              <a:rPr lang="en-US" dirty="0"/>
              <a:t>Handling errors and </a:t>
            </a:r>
            <a:r>
              <a:rPr lang="en-US" dirty="0" err="1"/>
              <a:t>middlewares</a:t>
            </a:r>
            <a:endParaRPr lang="en-US" dirty="0"/>
          </a:p>
          <a:p>
            <a:pPr>
              <a:buFont typeface="+mj-lt"/>
              <a:buAutoNum type="arabicPeriod"/>
            </a:pPr>
            <a:r>
              <a:rPr lang="en-US" b="1" dirty="0"/>
              <a:t>Integrating Prisma with MongoDB</a:t>
            </a:r>
            <a:endParaRPr lang="en-US" dirty="0"/>
          </a:p>
          <a:p>
            <a:pPr marL="742950" lvl="1" indent="-285750">
              <a:buFont typeface="+mj-lt"/>
              <a:buAutoNum type="arabicPeriod"/>
            </a:pPr>
            <a:r>
              <a:rPr lang="en-US" dirty="0"/>
              <a:t>Setting up Prisma in a Node.js project</a:t>
            </a:r>
          </a:p>
          <a:p>
            <a:pPr marL="742950" lvl="1" indent="-285750">
              <a:buFont typeface="+mj-lt"/>
              <a:buAutoNum type="arabicPeriod"/>
            </a:pPr>
            <a:r>
              <a:rPr lang="en-US" dirty="0"/>
              <a:t>Configuring MongoDB as the database</a:t>
            </a:r>
          </a:p>
          <a:p>
            <a:pPr marL="742950" lvl="1" indent="-285750">
              <a:buFont typeface="+mj-lt"/>
              <a:buAutoNum type="arabicPeriod"/>
            </a:pPr>
            <a:r>
              <a:rPr lang="en-US" dirty="0"/>
              <a:t>Defining the Prisma schema</a:t>
            </a:r>
          </a:p>
          <a:p>
            <a:pPr marL="742950" lvl="1" indent="-285750">
              <a:buFont typeface="+mj-lt"/>
              <a:buAutoNum type="arabicPeriod"/>
            </a:pPr>
            <a:r>
              <a:rPr lang="en-US" dirty="0"/>
              <a:t>Running migrations and seeding the database</a:t>
            </a:r>
          </a:p>
          <a:p>
            <a:pPr>
              <a:buFont typeface="+mj-lt"/>
              <a:buAutoNum type="arabicPeriod"/>
            </a:pPr>
            <a:r>
              <a:rPr lang="en-US" b="1" dirty="0"/>
              <a:t>Building Authentication &amp; Authorization</a:t>
            </a:r>
            <a:endParaRPr lang="en-US" dirty="0"/>
          </a:p>
          <a:p>
            <a:pPr marL="742950" lvl="1" indent="-285750">
              <a:buFont typeface="+mj-lt"/>
              <a:buAutoNum type="arabicPeriod"/>
            </a:pPr>
            <a:r>
              <a:rPr lang="en-US" dirty="0"/>
              <a:t>Implementing JWT for authentication</a:t>
            </a:r>
          </a:p>
          <a:p>
            <a:pPr marL="742950" lvl="1" indent="-285750">
              <a:buFont typeface="+mj-lt"/>
              <a:buAutoNum type="arabicPeriod"/>
            </a:pPr>
            <a:r>
              <a:rPr lang="en-US" dirty="0"/>
              <a:t>Setting up roles and permissions</a:t>
            </a:r>
          </a:p>
          <a:p>
            <a:pPr marL="742950" lvl="1" indent="-285750">
              <a:buFont typeface="+mj-lt"/>
              <a:buAutoNum type="arabicPeriod"/>
            </a:pPr>
            <a:r>
              <a:rPr lang="en-US" dirty="0"/>
              <a:t>Creating middleware for role-based access control</a:t>
            </a:r>
          </a:p>
          <a:p>
            <a:pPr marL="742950" lvl="1" indent="-285750">
              <a:buFont typeface="+mj-lt"/>
              <a:buAutoNum type="arabicPeriod"/>
            </a:pPr>
            <a:r>
              <a:rPr lang="en-US" dirty="0"/>
              <a:t>Building routes for user registration, login, and role management</a:t>
            </a:r>
          </a:p>
        </p:txBody>
      </p:sp>
    </p:spTree>
    <p:extLst>
      <p:ext uri="{BB962C8B-B14F-4D97-AF65-F5344CB8AC3E}">
        <p14:creationId xmlns:p14="http://schemas.microsoft.com/office/powerpoint/2010/main" val="35065217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513707" y="201204"/>
            <a:ext cx="9822097" cy="646331"/>
          </a:xfrm>
          <a:prstGeom prst="rect">
            <a:avLst/>
          </a:prstGeom>
          <a:noFill/>
        </p:spPr>
        <p:txBody>
          <a:bodyPr wrap="square" rtlCol="0">
            <a:spAutoFit/>
          </a:bodyPr>
          <a:lstStyle/>
          <a:p>
            <a:r>
              <a:rPr lang="en-US" sz="3600" b="1" dirty="0">
                <a:latin typeface="Aptos Display" panose="020B0004020202020204" pitchFamily="34" charset="0"/>
              </a:rPr>
              <a:t>BRAND MODEL</a:t>
            </a:r>
          </a:p>
        </p:txBody>
      </p:sp>
      <p:pic>
        <p:nvPicPr>
          <p:cNvPr id="5" name="Picture 4">
            <a:extLst>
              <a:ext uri="{FF2B5EF4-FFF2-40B4-BE49-F238E27FC236}">
                <a16:creationId xmlns:a16="http://schemas.microsoft.com/office/drawing/2014/main" id="{2E19F7EE-5E37-A279-0060-500A402671BA}"/>
              </a:ext>
            </a:extLst>
          </p:cNvPr>
          <p:cNvPicPr>
            <a:picLocks noChangeAspect="1"/>
          </p:cNvPicPr>
          <p:nvPr/>
        </p:nvPicPr>
        <p:blipFill>
          <a:blip r:embed="rId2"/>
          <a:stretch>
            <a:fillRect/>
          </a:stretch>
        </p:blipFill>
        <p:spPr>
          <a:xfrm>
            <a:off x="808233" y="1164927"/>
            <a:ext cx="10270733" cy="5115122"/>
          </a:xfrm>
          <a:prstGeom prst="rect">
            <a:avLst/>
          </a:prstGeom>
        </p:spPr>
      </p:pic>
    </p:spTree>
    <p:extLst>
      <p:ext uri="{BB962C8B-B14F-4D97-AF65-F5344CB8AC3E}">
        <p14:creationId xmlns:p14="http://schemas.microsoft.com/office/powerpoint/2010/main" val="376095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513707" y="201204"/>
            <a:ext cx="9822097" cy="646331"/>
          </a:xfrm>
          <a:prstGeom prst="rect">
            <a:avLst/>
          </a:prstGeom>
          <a:noFill/>
        </p:spPr>
        <p:txBody>
          <a:bodyPr wrap="square" rtlCol="0">
            <a:spAutoFit/>
          </a:bodyPr>
          <a:lstStyle/>
          <a:p>
            <a:r>
              <a:rPr lang="en-US" sz="3600" b="1" dirty="0">
                <a:latin typeface="Aptos Display" panose="020B0004020202020204" pitchFamily="34" charset="0"/>
              </a:rPr>
              <a:t>CATEGORY MODEL</a:t>
            </a:r>
          </a:p>
        </p:txBody>
      </p:sp>
      <p:pic>
        <p:nvPicPr>
          <p:cNvPr id="6" name="Picture 5">
            <a:extLst>
              <a:ext uri="{FF2B5EF4-FFF2-40B4-BE49-F238E27FC236}">
                <a16:creationId xmlns:a16="http://schemas.microsoft.com/office/drawing/2014/main" id="{DB612A4F-B68E-3B73-B407-3E5481AB6B42}"/>
              </a:ext>
            </a:extLst>
          </p:cNvPr>
          <p:cNvPicPr>
            <a:picLocks noChangeAspect="1"/>
          </p:cNvPicPr>
          <p:nvPr/>
        </p:nvPicPr>
        <p:blipFill>
          <a:blip r:embed="rId2"/>
          <a:stretch>
            <a:fillRect/>
          </a:stretch>
        </p:blipFill>
        <p:spPr>
          <a:xfrm>
            <a:off x="837344" y="1418871"/>
            <a:ext cx="10517312" cy="5237925"/>
          </a:xfrm>
          <a:prstGeom prst="rect">
            <a:avLst/>
          </a:prstGeom>
        </p:spPr>
      </p:pic>
    </p:spTree>
    <p:extLst>
      <p:ext uri="{BB962C8B-B14F-4D97-AF65-F5344CB8AC3E}">
        <p14:creationId xmlns:p14="http://schemas.microsoft.com/office/powerpoint/2010/main" val="1975272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513707" y="201204"/>
            <a:ext cx="9822097" cy="646331"/>
          </a:xfrm>
          <a:prstGeom prst="rect">
            <a:avLst/>
          </a:prstGeom>
          <a:noFill/>
        </p:spPr>
        <p:txBody>
          <a:bodyPr wrap="square" rtlCol="0">
            <a:spAutoFit/>
          </a:bodyPr>
          <a:lstStyle/>
          <a:p>
            <a:r>
              <a:rPr lang="en-US" sz="3600" b="1" dirty="0">
                <a:latin typeface="Aptos Display" panose="020B0004020202020204" pitchFamily="34" charset="0"/>
              </a:rPr>
              <a:t>PRODUCT MODEL</a:t>
            </a:r>
          </a:p>
        </p:txBody>
      </p:sp>
      <p:pic>
        <p:nvPicPr>
          <p:cNvPr id="5" name="Picture 4">
            <a:extLst>
              <a:ext uri="{FF2B5EF4-FFF2-40B4-BE49-F238E27FC236}">
                <a16:creationId xmlns:a16="http://schemas.microsoft.com/office/drawing/2014/main" id="{42D0408A-254C-FB2E-5661-88A64A1505CE}"/>
              </a:ext>
            </a:extLst>
          </p:cNvPr>
          <p:cNvPicPr>
            <a:picLocks noChangeAspect="1"/>
          </p:cNvPicPr>
          <p:nvPr/>
        </p:nvPicPr>
        <p:blipFill>
          <a:blip r:embed="rId2"/>
          <a:stretch>
            <a:fillRect/>
          </a:stretch>
        </p:blipFill>
        <p:spPr>
          <a:xfrm>
            <a:off x="1429830" y="925616"/>
            <a:ext cx="8399114" cy="5932384"/>
          </a:xfrm>
          <a:prstGeom prst="rect">
            <a:avLst/>
          </a:prstGeom>
        </p:spPr>
      </p:pic>
    </p:spTree>
    <p:extLst>
      <p:ext uri="{BB962C8B-B14F-4D97-AF65-F5344CB8AC3E}">
        <p14:creationId xmlns:p14="http://schemas.microsoft.com/office/powerpoint/2010/main" val="4176616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513707" y="201204"/>
            <a:ext cx="9822097" cy="646331"/>
          </a:xfrm>
          <a:prstGeom prst="rect">
            <a:avLst/>
          </a:prstGeom>
          <a:noFill/>
        </p:spPr>
        <p:txBody>
          <a:bodyPr wrap="square" rtlCol="0">
            <a:spAutoFit/>
          </a:bodyPr>
          <a:lstStyle/>
          <a:p>
            <a:r>
              <a:rPr lang="en-US" sz="3600" b="1" dirty="0" err="1">
                <a:latin typeface="Aptos Display" panose="020B0004020202020204" pitchFamily="34" charset="0"/>
              </a:rPr>
              <a:t>OrderItem</a:t>
            </a:r>
            <a:r>
              <a:rPr lang="en-US" sz="3600" b="1" dirty="0">
                <a:latin typeface="Aptos Display" panose="020B0004020202020204" pitchFamily="34" charset="0"/>
              </a:rPr>
              <a:t> MODEL</a:t>
            </a:r>
          </a:p>
        </p:txBody>
      </p:sp>
      <p:pic>
        <p:nvPicPr>
          <p:cNvPr id="6" name="Picture 5">
            <a:extLst>
              <a:ext uri="{FF2B5EF4-FFF2-40B4-BE49-F238E27FC236}">
                <a16:creationId xmlns:a16="http://schemas.microsoft.com/office/drawing/2014/main" id="{8803B8CC-0DAE-4F28-FD15-35C88DDE9C6E}"/>
              </a:ext>
            </a:extLst>
          </p:cNvPr>
          <p:cNvPicPr>
            <a:picLocks noChangeAspect="1"/>
          </p:cNvPicPr>
          <p:nvPr/>
        </p:nvPicPr>
        <p:blipFill>
          <a:blip r:embed="rId2"/>
          <a:stretch>
            <a:fillRect/>
          </a:stretch>
        </p:blipFill>
        <p:spPr>
          <a:xfrm>
            <a:off x="1535534" y="1123128"/>
            <a:ext cx="8491141" cy="5533668"/>
          </a:xfrm>
          <a:prstGeom prst="rect">
            <a:avLst/>
          </a:prstGeom>
        </p:spPr>
      </p:pic>
    </p:spTree>
    <p:extLst>
      <p:ext uri="{BB962C8B-B14F-4D97-AF65-F5344CB8AC3E}">
        <p14:creationId xmlns:p14="http://schemas.microsoft.com/office/powerpoint/2010/main" val="1127239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513707" y="201204"/>
            <a:ext cx="9822097" cy="646331"/>
          </a:xfrm>
          <a:prstGeom prst="rect">
            <a:avLst/>
          </a:prstGeom>
          <a:noFill/>
        </p:spPr>
        <p:txBody>
          <a:bodyPr wrap="square" rtlCol="0">
            <a:spAutoFit/>
          </a:bodyPr>
          <a:lstStyle/>
          <a:p>
            <a:r>
              <a:rPr lang="en-US" sz="3600" b="1" dirty="0">
                <a:latin typeface="Aptos Display" panose="020B0004020202020204" pitchFamily="34" charset="0"/>
              </a:rPr>
              <a:t>Order MODEL</a:t>
            </a:r>
          </a:p>
        </p:txBody>
      </p:sp>
      <p:pic>
        <p:nvPicPr>
          <p:cNvPr id="8" name="Picture 7">
            <a:extLst>
              <a:ext uri="{FF2B5EF4-FFF2-40B4-BE49-F238E27FC236}">
                <a16:creationId xmlns:a16="http://schemas.microsoft.com/office/drawing/2014/main" id="{EF2C52A6-2A49-9832-8E91-786B2835AF8D}"/>
              </a:ext>
            </a:extLst>
          </p:cNvPr>
          <p:cNvPicPr>
            <a:picLocks noChangeAspect="1"/>
          </p:cNvPicPr>
          <p:nvPr/>
        </p:nvPicPr>
        <p:blipFill>
          <a:blip r:embed="rId2"/>
          <a:stretch>
            <a:fillRect/>
          </a:stretch>
        </p:blipFill>
        <p:spPr>
          <a:xfrm>
            <a:off x="3940731" y="201204"/>
            <a:ext cx="7553822" cy="6010465"/>
          </a:xfrm>
          <a:prstGeom prst="rect">
            <a:avLst/>
          </a:prstGeom>
        </p:spPr>
      </p:pic>
    </p:spTree>
    <p:extLst>
      <p:ext uri="{BB962C8B-B14F-4D97-AF65-F5344CB8AC3E}">
        <p14:creationId xmlns:p14="http://schemas.microsoft.com/office/powerpoint/2010/main" val="3168556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513707" y="201204"/>
            <a:ext cx="9822097" cy="646331"/>
          </a:xfrm>
          <a:prstGeom prst="rect">
            <a:avLst/>
          </a:prstGeom>
          <a:noFill/>
        </p:spPr>
        <p:txBody>
          <a:bodyPr wrap="square" rtlCol="0">
            <a:spAutoFit/>
          </a:bodyPr>
          <a:lstStyle/>
          <a:p>
            <a:r>
              <a:rPr lang="en-US" sz="3600" b="1" dirty="0">
                <a:latin typeface="Aptos Display" panose="020B0004020202020204" pitchFamily="34" charset="0"/>
              </a:rPr>
              <a:t>Sale MODEL</a:t>
            </a:r>
          </a:p>
        </p:txBody>
      </p:sp>
      <p:pic>
        <p:nvPicPr>
          <p:cNvPr id="5" name="Picture 4">
            <a:extLst>
              <a:ext uri="{FF2B5EF4-FFF2-40B4-BE49-F238E27FC236}">
                <a16:creationId xmlns:a16="http://schemas.microsoft.com/office/drawing/2014/main" id="{8C3104DC-146E-100E-63C5-ECA0CB62DAA9}"/>
              </a:ext>
            </a:extLst>
          </p:cNvPr>
          <p:cNvPicPr>
            <a:picLocks noChangeAspect="1"/>
          </p:cNvPicPr>
          <p:nvPr/>
        </p:nvPicPr>
        <p:blipFill>
          <a:blip r:embed="rId2"/>
          <a:stretch>
            <a:fillRect/>
          </a:stretch>
        </p:blipFill>
        <p:spPr>
          <a:xfrm>
            <a:off x="3518671" y="201204"/>
            <a:ext cx="8570587" cy="6011240"/>
          </a:xfrm>
          <a:prstGeom prst="rect">
            <a:avLst/>
          </a:prstGeom>
        </p:spPr>
      </p:pic>
    </p:spTree>
    <p:extLst>
      <p:ext uri="{BB962C8B-B14F-4D97-AF65-F5344CB8AC3E}">
        <p14:creationId xmlns:p14="http://schemas.microsoft.com/office/powerpoint/2010/main" val="1485933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513707" y="201204"/>
            <a:ext cx="9822097" cy="646331"/>
          </a:xfrm>
          <a:prstGeom prst="rect">
            <a:avLst/>
          </a:prstGeom>
          <a:noFill/>
        </p:spPr>
        <p:txBody>
          <a:bodyPr wrap="square" rtlCol="0">
            <a:spAutoFit/>
          </a:bodyPr>
          <a:lstStyle/>
          <a:p>
            <a:r>
              <a:rPr lang="en-US" sz="3600" b="1" dirty="0">
                <a:latin typeface="Aptos Display" panose="020B0004020202020204" pitchFamily="34" charset="0"/>
              </a:rPr>
              <a:t>Sale MODEL</a:t>
            </a:r>
          </a:p>
        </p:txBody>
      </p:sp>
      <p:pic>
        <p:nvPicPr>
          <p:cNvPr id="5" name="Picture 4">
            <a:extLst>
              <a:ext uri="{FF2B5EF4-FFF2-40B4-BE49-F238E27FC236}">
                <a16:creationId xmlns:a16="http://schemas.microsoft.com/office/drawing/2014/main" id="{8C3104DC-146E-100E-63C5-ECA0CB62DAA9}"/>
              </a:ext>
            </a:extLst>
          </p:cNvPr>
          <p:cNvPicPr>
            <a:picLocks noChangeAspect="1"/>
          </p:cNvPicPr>
          <p:nvPr/>
        </p:nvPicPr>
        <p:blipFill>
          <a:blip r:embed="rId2"/>
          <a:stretch>
            <a:fillRect/>
          </a:stretch>
        </p:blipFill>
        <p:spPr>
          <a:xfrm>
            <a:off x="6096000" y="1823814"/>
            <a:ext cx="6096000" cy="4275614"/>
          </a:xfrm>
          <a:prstGeom prst="rect">
            <a:avLst/>
          </a:prstGeom>
        </p:spPr>
      </p:pic>
      <p:pic>
        <p:nvPicPr>
          <p:cNvPr id="4" name="Picture 3">
            <a:extLst>
              <a:ext uri="{FF2B5EF4-FFF2-40B4-BE49-F238E27FC236}">
                <a16:creationId xmlns:a16="http://schemas.microsoft.com/office/drawing/2014/main" id="{50F6D842-15A5-B34F-48D5-8608A2999EF9}"/>
              </a:ext>
            </a:extLst>
          </p:cNvPr>
          <p:cNvPicPr>
            <a:picLocks noChangeAspect="1"/>
          </p:cNvPicPr>
          <p:nvPr/>
        </p:nvPicPr>
        <p:blipFill>
          <a:blip r:embed="rId3"/>
          <a:stretch>
            <a:fillRect/>
          </a:stretch>
        </p:blipFill>
        <p:spPr>
          <a:xfrm>
            <a:off x="-13604" y="2106202"/>
            <a:ext cx="5961350" cy="3885006"/>
          </a:xfrm>
          <a:prstGeom prst="rect">
            <a:avLst/>
          </a:prstGeom>
        </p:spPr>
      </p:pic>
    </p:spTree>
    <p:extLst>
      <p:ext uri="{BB962C8B-B14F-4D97-AF65-F5344CB8AC3E}">
        <p14:creationId xmlns:p14="http://schemas.microsoft.com/office/powerpoint/2010/main" val="39895093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513707" y="201204"/>
            <a:ext cx="9822097" cy="646331"/>
          </a:xfrm>
          <a:prstGeom prst="rect">
            <a:avLst/>
          </a:prstGeom>
          <a:noFill/>
        </p:spPr>
        <p:txBody>
          <a:bodyPr wrap="square" rtlCol="0">
            <a:spAutoFit/>
          </a:bodyPr>
          <a:lstStyle/>
          <a:p>
            <a:r>
              <a:rPr lang="en-US" sz="3600" b="1" dirty="0">
                <a:latin typeface="Aptos Display" panose="020B0004020202020204" pitchFamily="34" charset="0"/>
              </a:rPr>
              <a:t>Forgot Password Routes</a:t>
            </a:r>
          </a:p>
        </p:txBody>
      </p:sp>
      <p:sp>
        <p:nvSpPr>
          <p:cNvPr id="7" name="TextBox 6">
            <a:extLst>
              <a:ext uri="{FF2B5EF4-FFF2-40B4-BE49-F238E27FC236}">
                <a16:creationId xmlns:a16="http://schemas.microsoft.com/office/drawing/2014/main" id="{2799BF6A-7796-5541-F076-5BF44B95CEA5}"/>
              </a:ext>
            </a:extLst>
          </p:cNvPr>
          <p:cNvSpPr txBox="1"/>
          <p:nvPr/>
        </p:nvSpPr>
        <p:spPr>
          <a:xfrm>
            <a:off x="1035120" y="847535"/>
            <a:ext cx="6097712" cy="5632311"/>
          </a:xfrm>
          <a:prstGeom prst="rect">
            <a:avLst/>
          </a:prstGeom>
          <a:noFill/>
        </p:spPr>
        <p:txBody>
          <a:bodyPr wrap="square">
            <a:spAutoFit/>
          </a:bodyPr>
          <a:lstStyle/>
          <a:p>
            <a:pPr algn="l"/>
            <a:r>
              <a:rPr lang="en-US" b="1" i="0" dirty="0">
                <a:solidFill>
                  <a:srgbClr val="334155"/>
                </a:solidFill>
                <a:effectLst/>
                <a:highlight>
                  <a:srgbClr val="FFFFFF"/>
                </a:highlight>
                <a:latin typeface="ui-sans-serif"/>
              </a:rPr>
              <a:t>Forgot-Password Route:</a:t>
            </a:r>
          </a:p>
          <a:p>
            <a:pPr algn="l"/>
            <a:endParaRPr lang="en-US" b="1" i="0" dirty="0">
              <a:solidFill>
                <a:srgbClr val="334155"/>
              </a:solidFill>
              <a:effectLst/>
              <a:highlight>
                <a:srgbClr val="FFFFFF"/>
              </a:highlight>
              <a:latin typeface="ui-sans-serif"/>
            </a:endParaRPr>
          </a:p>
          <a:p>
            <a:pPr marL="342900" indent="-342900" algn="l">
              <a:buFont typeface="+mj-lt"/>
              <a:buAutoNum type="arabicPeriod"/>
            </a:pPr>
            <a:r>
              <a:rPr lang="en-US" b="0" i="0" dirty="0">
                <a:solidFill>
                  <a:srgbClr val="334155"/>
                </a:solidFill>
                <a:effectLst/>
                <a:highlight>
                  <a:srgbClr val="FFFFFF"/>
                </a:highlight>
                <a:latin typeface="ui-sans-serif"/>
              </a:rPr>
              <a:t>Generate a secure token and store it in the </a:t>
            </a:r>
            <a:r>
              <a:rPr lang="en-US" b="0" i="0" dirty="0" err="1">
                <a:solidFill>
                  <a:srgbClr val="334155"/>
                </a:solidFill>
                <a:effectLst/>
                <a:highlight>
                  <a:srgbClr val="FFFFFF"/>
                </a:highlight>
                <a:latin typeface="ui-sans-serif"/>
              </a:rPr>
              <a:t>resetToken</a:t>
            </a:r>
            <a:r>
              <a:rPr lang="en-US" b="0" i="0" dirty="0">
                <a:solidFill>
                  <a:srgbClr val="334155"/>
                </a:solidFill>
                <a:effectLst/>
                <a:highlight>
                  <a:srgbClr val="FFFFFF"/>
                </a:highlight>
                <a:latin typeface="ui-sans-serif"/>
              </a:rPr>
              <a:t> field. </a:t>
            </a:r>
          </a:p>
          <a:p>
            <a:pPr marL="342900" indent="-342900" algn="l">
              <a:buFont typeface="+mj-lt"/>
              <a:buAutoNum type="arabicPeriod"/>
            </a:pPr>
            <a:r>
              <a:rPr lang="en-US" b="0" i="0" dirty="0">
                <a:solidFill>
                  <a:srgbClr val="334155"/>
                </a:solidFill>
                <a:effectLst/>
                <a:highlight>
                  <a:srgbClr val="FFFFFF"/>
                </a:highlight>
                <a:latin typeface="ui-sans-serif"/>
              </a:rPr>
              <a:t>Set the </a:t>
            </a:r>
            <a:r>
              <a:rPr lang="en-US" b="0" i="0" dirty="0" err="1">
                <a:solidFill>
                  <a:srgbClr val="334155"/>
                </a:solidFill>
                <a:effectLst/>
                <a:highlight>
                  <a:srgbClr val="FFFFFF"/>
                </a:highlight>
                <a:latin typeface="ui-sans-serif"/>
              </a:rPr>
              <a:t>resetTokenExpiry</a:t>
            </a:r>
            <a:r>
              <a:rPr lang="en-US" b="0" i="0" dirty="0">
                <a:solidFill>
                  <a:srgbClr val="334155"/>
                </a:solidFill>
                <a:effectLst/>
                <a:highlight>
                  <a:srgbClr val="FFFFFF"/>
                </a:highlight>
                <a:latin typeface="ui-sans-serif"/>
              </a:rPr>
              <a:t> to a future date, e.g., 1 hour from the time of the request. </a:t>
            </a:r>
          </a:p>
          <a:p>
            <a:pPr marL="342900" indent="-342900" algn="l">
              <a:buFont typeface="+mj-lt"/>
              <a:buAutoNum type="arabicPeriod"/>
            </a:pPr>
            <a:r>
              <a:rPr lang="en-US" b="0" i="0" dirty="0">
                <a:solidFill>
                  <a:srgbClr val="334155"/>
                </a:solidFill>
                <a:effectLst/>
                <a:highlight>
                  <a:srgbClr val="FFFFFF"/>
                </a:highlight>
                <a:latin typeface="ui-sans-serif"/>
              </a:rPr>
              <a:t>Send an email to the user with the reset token. </a:t>
            </a:r>
          </a:p>
          <a:p>
            <a:pPr algn="l"/>
            <a:endParaRPr lang="en-US" dirty="0">
              <a:solidFill>
                <a:srgbClr val="334155"/>
              </a:solidFill>
              <a:highlight>
                <a:srgbClr val="FFFFFF"/>
              </a:highlight>
              <a:latin typeface="ui-sans-serif"/>
            </a:endParaRPr>
          </a:p>
          <a:p>
            <a:pPr algn="l"/>
            <a:r>
              <a:rPr lang="en-US" b="1" i="0" dirty="0">
                <a:solidFill>
                  <a:srgbClr val="334155"/>
                </a:solidFill>
                <a:effectLst/>
                <a:highlight>
                  <a:srgbClr val="FFFFFF"/>
                </a:highlight>
                <a:latin typeface="ui-sans-serif"/>
              </a:rPr>
              <a:t>Verify-Token Route:</a:t>
            </a:r>
          </a:p>
          <a:p>
            <a:pPr algn="l"/>
            <a:endParaRPr lang="en-US" b="1" i="0" dirty="0">
              <a:solidFill>
                <a:srgbClr val="334155"/>
              </a:solidFill>
              <a:effectLst/>
              <a:highlight>
                <a:srgbClr val="FFFFFF"/>
              </a:highlight>
              <a:latin typeface="ui-sans-serif"/>
            </a:endParaRPr>
          </a:p>
          <a:p>
            <a:pPr marL="342900" indent="-342900" algn="l">
              <a:buFont typeface="+mj-lt"/>
              <a:buAutoNum type="arabicPeriod"/>
            </a:pPr>
            <a:r>
              <a:rPr lang="en-US" b="0" i="0" dirty="0">
                <a:solidFill>
                  <a:srgbClr val="334155"/>
                </a:solidFill>
                <a:effectLst/>
                <a:highlight>
                  <a:srgbClr val="FFFFFF"/>
                </a:highlight>
                <a:latin typeface="ui-sans-serif"/>
              </a:rPr>
              <a:t>Check if the token exists and is valid. </a:t>
            </a:r>
          </a:p>
          <a:p>
            <a:pPr marL="342900" indent="-342900" algn="l">
              <a:buFont typeface="+mj-lt"/>
              <a:buAutoNum type="arabicPeriod"/>
            </a:pPr>
            <a:r>
              <a:rPr lang="en-US" b="0" i="0" dirty="0">
                <a:solidFill>
                  <a:srgbClr val="334155"/>
                </a:solidFill>
                <a:effectLst/>
                <a:highlight>
                  <a:srgbClr val="FFFFFF"/>
                </a:highlight>
                <a:latin typeface="ui-sans-serif"/>
              </a:rPr>
              <a:t>Verify that the token has not expired by comparing the current date with </a:t>
            </a:r>
            <a:r>
              <a:rPr lang="en-US" b="0" i="0" dirty="0" err="1">
                <a:solidFill>
                  <a:srgbClr val="334155"/>
                </a:solidFill>
                <a:effectLst/>
                <a:highlight>
                  <a:srgbClr val="FFFFFF"/>
                </a:highlight>
                <a:latin typeface="ui-sans-serif"/>
              </a:rPr>
              <a:t>resetTokenExpiry</a:t>
            </a:r>
            <a:r>
              <a:rPr lang="en-US" b="0" i="0" dirty="0">
                <a:solidFill>
                  <a:srgbClr val="334155"/>
                </a:solidFill>
                <a:effectLst/>
                <a:highlight>
                  <a:srgbClr val="FFFFFF"/>
                </a:highlight>
                <a:latin typeface="ui-sans-serif"/>
              </a:rPr>
              <a:t>.</a:t>
            </a:r>
          </a:p>
          <a:p>
            <a:pPr algn="l"/>
            <a:endParaRPr lang="en-US" dirty="0">
              <a:solidFill>
                <a:srgbClr val="334155"/>
              </a:solidFill>
              <a:highlight>
                <a:srgbClr val="FFFFFF"/>
              </a:highlight>
              <a:latin typeface="ui-sans-serif"/>
            </a:endParaRPr>
          </a:p>
          <a:p>
            <a:pPr algn="l"/>
            <a:r>
              <a:rPr lang="en-US" b="0" i="0" dirty="0">
                <a:solidFill>
                  <a:srgbClr val="334155"/>
                </a:solidFill>
                <a:effectLst/>
                <a:highlight>
                  <a:srgbClr val="FFFFFF"/>
                </a:highlight>
                <a:latin typeface="ui-sans-serif"/>
              </a:rPr>
              <a:t> </a:t>
            </a:r>
            <a:r>
              <a:rPr lang="en-US" b="1" i="0" dirty="0">
                <a:solidFill>
                  <a:srgbClr val="334155"/>
                </a:solidFill>
                <a:effectLst/>
                <a:highlight>
                  <a:srgbClr val="FFFFFF"/>
                </a:highlight>
                <a:latin typeface="ui-sans-serif"/>
              </a:rPr>
              <a:t>Change-Password Route:</a:t>
            </a:r>
          </a:p>
          <a:p>
            <a:pPr algn="l"/>
            <a:endParaRPr lang="en-US" b="1" i="0" dirty="0">
              <a:solidFill>
                <a:srgbClr val="334155"/>
              </a:solidFill>
              <a:effectLst/>
              <a:highlight>
                <a:srgbClr val="FFFFFF"/>
              </a:highlight>
              <a:latin typeface="ui-sans-serif"/>
            </a:endParaRPr>
          </a:p>
          <a:p>
            <a:pPr marL="342900" indent="-342900" algn="l">
              <a:buFont typeface="+mj-lt"/>
              <a:buAutoNum type="arabicPeriod"/>
            </a:pPr>
            <a:r>
              <a:rPr lang="en-US" b="0" i="0" dirty="0">
                <a:solidFill>
                  <a:srgbClr val="334155"/>
                </a:solidFill>
                <a:effectLst/>
                <a:highlight>
                  <a:srgbClr val="FFFFFF"/>
                </a:highlight>
                <a:latin typeface="ui-sans-serif"/>
              </a:rPr>
              <a:t>Validate the token again. </a:t>
            </a:r>
          </a:p>
          <a:p>
            <a:pPr marL="342900" indent="-342900" algn="l">
              <a:buFont typeface="+mj-lt"/>
              <a:buAutoNum type="arabicPeriod"/>
            </a:pPr>
            <a:r>
              <a:rPr lang="en-US" b="0" i="0" dirty="0">
                <a:solidFill>
                  <a:srgbClr val="334155"/>
                </a:solidFill>
                <a:effectLst/>
                <a:highlight>
                  <a:srgbClr val="FFFFFF"/>
                </a:highlight>
                <a:latin typeface="ui-sans-serif"/>
              </a:rPr>
              <a:t>Allow the user to change their password if the token is valid and not expired. </a:t>
            </a:r>
          </a:p>
          <a:p>
            <a:pPr marL="342900" indent="-342900" algn="l">
              <a:buFont typeface="+mj-lt"/>
              <a:buAutoNum type="arabicPeriod"/>
            </a:pPr>
            <a:r>
              <a:rPr lang="en-US" b="0" i="0" dirty="0">
                <a:solidFill>
                  <a:srgbClr val="334155"/>
                </a:solidFill>
                <a:effectLst/>
                <a:highlight>
                  <a:srgbClr val="FFFFFF"/>
                </a:highlight>
                <a:latin typeface="ui-sans-serif"/>
              </a:rPr>
              <a:t>Clear the </a:t>
            </a:r>
            <a:r>
              <a:rPr lang="en-US" b="0" i="0" dirty="0" err="1">
                <a:solidFill>
                  <a:srgbClr val="334155"/>
                </a:solidFill>
                <a:effectLst/>
                <a:highlight>
                  <a:srgbClr val="FFFFFF"/>
                </a:highlight>
                <a:latin typeface="ui-sans-serif"/>
              </a:rPr>
              <a:t>resetToken</a:t>
            </a:r>
            <a:r>
              <a:rPr lang="en-US" b="0" i="0" dirty="0">
                <a:solidFill>
                  <a:srgbClr val="334155"/>
                </a:solidFill>
                <a:effectLst/>
                <a:highlight>
                  <a:srgbClr val="FFFFFF"/>
                </a:highlight>
                <a:latin typeface="ui-sans-serif"/>
              </a:rPr>
              <a:t> and </a:t>
            </a:r>
            <a:r>
              <a:rPr lang="en-US" b="0" i="0" dirty="0" err="1">
                <a:solidFill>
                  <a:srgbClr val="334155"/>
                </a:solidFill>
                <a:effectLst/>
                <a:highlight>
                  <a:srgbClr val="FFFFFF"/>
                </a:highlight>
                <a:latin typeface="ui-sans-serif"/>
              </a:rPr>
              <a:t>resetTokenExpiry</a:t>
            </a:r>
            <a:r>
              <a:rPr lang="en-US" b="0" i="0" dirty="0">
                <a:solidFill>
                  <a:srgbClr val="334155"/>
                </a:solidFill>
                <a:effectLst/>
                <a:highlight>
                  <a:srgbClr val="FFFFFF"/>
                </a:highlight>
                <a:latin typeface="ui-sans-serif"/>
              </a:rPr>
              <a:t> fields after the password is changed.</a:t>
            </a:r>
          </a:p>
        </p:txBody>
      </p:sp>
    </p:spTree>
    <p:extLst>
      <p:ext uri="{BB962C8B-B14F-4D97-AF65-F5344CB8AC3E}">
        <p14:creationId xmlns:p14="http://schemas.microsoft.com/office/powerpoint/2010/main" val="3225245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a:extLst>
              <a:ext uri="{FF2B5EF4-FFF2-40B4-BE49-F238E27FC236}">
                <a16:creationId xmlns:a16="http://schemas.microsoft.com/office/drawing/2014/main" id="{7F7E757C-5B42-FF28-03C2-ECD9B6463BC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077FC395-BC26-AC3F-0DC3-67AD3AC3B4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3579" y="0"/>
            <a:ext cx="3333750" cy="6858000"/>
          </a:xfrm>
          <a:prstGeom prst="rect">
            <a:avLst/>
          </a:prstGeom>
        </p:spPr>
      </p:pic>
      <p:sp>
        <p:nvSpPr>
          <p:cNvPr id="9" name="TextBox 8">
            <a:extLst>
              <a:ext uri="{FF2B5EF4-FFF2-40B4-BE49-F238E27FC236}">
                <a16:creationId xmlns:a16="http://schemas.microsoft.com/office/drawing/2014/main" id="{5A2CED58-C57A-7C55-8F72-9BE09CACB7F6}"/>
              </a:ext>
            </a:extLst>
          </p:cNvPr>
          <p:cNvSpPr txBox="1"/>
          <p:nvPr/>
        </p:nvSpPr>
        <p:spPr>
          <a:xfrm>
            <a:off x="513708" y="201204"/>
            <a:ext cx="5270644" cy="646331"/>
          </a:xfrm>
          <a:prstGeom prst="rect">
            <a:avLst/>
          </a:prstGeom>
          <a:noFill/>
        </p:spPr>
        <p:txBody>
          <a:bodyPr wrap="square" rtlCol="0">
            <a:spAutoFit/>
          </a:bodyPr>
          <a:lstStyle/>
          <a:p>
            <a:r>
              <a:rPr lang="en-US" sz="3600" b="1" dirty="0">
                <a:latin typeface="Aptos Display" panose="020B0004020202020204" pitchFamily="34" charset="0"/>
              </a:rPr>
              <a:t>Sales Analytics</a:t>
            </a:r>
          </a:p>
        </p:txBody>
      </p:sp>
      <p:sp>
        <p:nvSpPr>
          <p:cNvPr id="10" name="TextBox 9">
            <a:extLst>
              <a:ext uri="{FF2B5EF4-FFF2-40B4-BE49-F238E27FC236}">
                <a16:creationId xmlns:a16="http://schemas.microsoft.com/office/drawing/2014/main" id="{19F23BE2-B27C-5B15-BA43-B65BACE770D4}"/>
              </a:ext>
            </a:extLst>
          </p:cNvPr>
          <p:cNvSpPr txBox="1"/>
          <p:nvPr/>
        </p:nvSpPr>
        <p:spPr>
          <a:xfrm>
            <a:off x="513708" y="1441608"/>
            <a:ext cx="6097712" cy="1477328"/>
          </a:xfrm>
          <a:prstGeom prst="rect">
            <a:avLst/>
          </a:prstGeom>
          <a:noFill/>
        </p:spPr>
        <p:txBody>
          <a:bodyPr wrap="square">
            <a:spAutoFit/>
          </a:bodyPr>
          <a:lstStyle/>
          <a:p>
            <a:pPr marL="285750" indent="-285750" algn="l">
              <a:buFont typeface="Arial" panose="020B0604020202020204" pitchFamily="34" charset="0"/>
              <a:buChar char="•"/>
            </a:pPr>
            <a:r>
              <a:rPr lang="en-US" b="1" i="0" dirty="0">
                <a:solidFill>
                  <a:srgbClr val="334155"/>
                </a:solidFill>
                <a:effectLst/>
                <a:highlight>
                  <a:srgbClr val="FFFFFF"/>
                </a:highlight>
                <a:latin typeface="ui-sans-serif"/>
              </a:rPr>
              <a:t>Sales Period</a:t>
            </a:r>
            <a:endParaRPr lang="en-US" dirty="0">
              <a:solidFill>
                <a:srgbClr val="334155"/>
              </a:solidFill>
              <a:highlight>
                <a:srgbClr val="FFFFFF"/>
              </a:highlight>
              <a:latin typeface="ui-sans-serif"/>
            </a:endParaRPr>
          </a:p>
          <a:p>
            <a:pPr marL="285750" indent="-285750" algn="l">
              <a:buFont typeface="Arial" panose="020B0604020202020204" pitchFamily="34" charset="0"/>
              <a:buChar char="•"/>
            </a:pPr>
            <a:r>
              <a:rPr lang="en-US" b="1" i="0" dirty="0">
                <a:solidFill>
                  <a:srgbClr val="334155"/>
                </a:solidFill>
                <a:effectLst/>
                <a:highlight>
                  <a:srgbClr val="FFFFFF"/>
                </a:highlight>
                <a:latin typeface="ui-sans-serif"/>
              </a:rPr>
              <a:t>Sales Paid in Cash</a:t>
            </a:r>
          </a:p>
          <a:p>
            <a:pPr marL="285750" indent="-285750" algn="l">
              <a:buFont typeface="Arial" panose="020B0604020202020204" pitchFamily="34" charset="0"/>
              <a:buChar char="•"/>
            </a:pPr>
            <a:r>
              <a:rPr lang="en-US" b="1" dirty="0">
                <a:solidFill>
                  <a:srgbClr val="334155"/>
                </a:solidFill>
                <a:highlight>
                  <a:srgbClr val="FFFFFF"/>
                </a:highlight>
                <a:latin typeface="ui-sans-serif"/>
              </a:rPr>
              <a:t>Sales Paid in Credit</a:t>
            </a:r>
          </a:p>
          <a:p>
            <a:pPr marL="285750" indent="-285750" algn="l">
              <a:buFont typeface="Arial" panose="020B0604020202020204" pitchFamily="34" charset="0"/>
              <a:buChar char="•"/>
            </a:pPr>
            <a:r>
              <a:rPr lang="en-US" b="1" i="0" dirty="0">
                <a:solidFill>
                  <a:srgbClr val="334155"/>
                </a:solidFill>
                <a:effectLst/>
                <a:highlight>
                  <a:srgbClr val="FFFFFF"/>
                </a:highlight>
                <a:latin typeface="ui-sans-serif"/>
              </a:rPr>
              <a:t>Sales in Mobile Money</a:t>
            </a:r>
          </a:p>
          <a:p>
            <a:pPr marL="285750" indent="-285750" algn="l">
              <a:buFont typeface="Arial" panose="020B0604020202020204" pitchFamily="34" charset="0"/>
              <a:buChar char="•"/>
            </a:pPr>
            <a:r>
              <a:rPr lang="en-US" b="1" dirty="0">
                <a:solidFill>
                  <a:srgbClr val="334155"/>
                </a:solidFill>
                <a:highlight>
                  <a:srgbClr val="FFFFFF"/>
                </a:highlight>
                <a:latin typeface="ui-sans-serif"/>
              </a:rPr>
              <a:t>Sales by Hand Cash</a:t>
            </a:r>
            <a:endParaRPr lang="en-US" b="1" i="0" dirty="0">
              <a:solidFill>
                <a:srgbClr val="334155"/>
              </a:solidFill>
              <a:effectLst/>
              <a:highlight>
                <a:srgbClr val="FFFFFF"/>
              </a:highlight>
              <a:latin typeface="ui-sans-serif"/>
            </a:endParaRPr>
          </a:p>
        </p:txBody>
      </p:sp>
    </p:spTree>
    <p:extLst>
      <p:ext uri="{BB962C8B-B14F-4D97-AF65-F5344CB8AC3E}">
        <p14:creationId xmlns:p14="http://schemas.microsoft.com/office/powerpoint/2010/main" val="3548966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a:extLst>
              <a:ext uri="{FF2B5EF4-FFF2-40B4-BE49-F238E27FC236}">
                <a16:creationId xmlns:a16="http://schemas.microsoft.com/office/drawing/2014/main" id="{7F7E757C-5B42-FF28-03C2-ECD9B6463BC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5A2CED58-C57A-7C55-8F72-9BE09CACB7F6}"/>
              </a:ext>
            </a:extLst>
          </p:cNvPr>
          <p:cNvSpPr txBox="1"/>
          <p:nvPr/>
        </p:nvSpPr>
        <p:spPr>
          <a:xfrm>
            <a:off x="513708" y="232129"/>
            <a:ext cx="5270644" cy="646331"/>
          </a:xfrm>
          <a:prstGeom prst="rect">
            <a:avLst/>
          </a:prstGeom>
          <a:noFill/>
        </p:spPr>
        <p:txBody>
          <a:bodyPr wrap="square" rtlCol="0">
            <a:spAutoFit/>
          </a:bodyPr>
          <a:lstStyle/>
          <a:p>
            <a:r>
              <a:rPr lang="en-US" sz="3600" b="1" dirty="0">
                <a:latin typeface="Aptos Display" panose="020B0004020202020204" pitchFamily="34" charset="0"/>
              </a:rPr>
              <a:t>Advise</a:t>
            </a:r>
          </a:p>
        </p:txBody>
      </p:sp>
      <p:sp>
        <p:nvSpPr>
          <p:cNvPr id="17" name="TextBox 16">
            <a:extLst>
              <a:ext uri="{FF2B5EF4-FFF2-40B4-BE49-F238E27FC236}">
                <a16:creationId xmlns:a16="http://schemas.microsoft.com/office/drawing/2014/main" id="{EB57FB47-C08E-0DE7-7EAB-AE6D07786D62}"/>
              </a:ext>
            </a:extLst>
          </p:cNvPr>
          <p:cNvSpPr txBox="1"/>
          <p:nvPr/>
        </p:nvSpPr>
        <p:spPr>
          <a:xfrm>
            <a:off x="513708" y="1277221"/>
            <a:ext cx="6097712" cy="1754326"/>
          </a:xfrm>
          <a:prstGeom prst="rect">
            <a:avLst/>
          </a:prstGeom>
          <a:noFill/>
        </p:spPr>
        <p:txBody>
          <a:bodyPr wrap="square">
            <a:spAutoFit/>
          </a:bodyPr>
          <a:lstStyle/>
          <a:p>
            <a:pPr marL="285750" indent="-285750" algn="l">
              <a:buFont typeface="Arial" panose="020B0604020202020204" pitchFamily="34" charset="0"/>
              <a:buChar char="•"/>
            </a:pPr>
            <a:r>
              <a:rPr lang="en-US" b="1" dirty="0">
                <a:solidFill>
                  <a:srgbClr val="334155"/>
                </a:solidFill>
                <a:highlight>
                  <a:srgbClr val="FFFFFF"/>
                </a:highlight>
                <a:latin typeface="ui-sans-serif"/>
              </a:rPr>
              <a:t>Tutorials</a:t>
            </a:r>
            <a:endParaRPr lang="en-US" dirty="0">
              <a:solidFill>
                <a:srgbClr val="334155"/>
              </a:solidFill>
              <a:highlight>
                <a:srgbClr val="FFFFFF"/>
              </a:highlight>
              <a:latin typeface="ui-sans-serif"/>
            </a:endParaRPr>
          </a:p>
          <a:p>
            <a:pPr marL="285750" indent="-285750" algn="l">
              <a:buFont typeface="Arial" panose="020B0604020202020204" pitchFamily="34" charset="0"/>
              <a:buChar char="•"/>
            </a:pPr>
            <a:r>
              <a:rPr lang="en-US" b="1" i="0" dirty="0">
                <a:solidFill>
                  <a:srgbClr val="334155"/>
                </a:solidFill>
                <a:effectLst/>
                <a:highlight>
                  <a:srgbClr val="FFFFFF"/>
                </a:highlight>
                <a:latin typeface="ui-sans-serif"/>
              </a:rPr>
              <a:t>Learn and Build Unique</a:t>
            </a:r>
          </a:p>
          <a:p>
            <a:pPr marL="285750" indent="-285750" algn="l">
              <a:buFont typeface="Arial" panose="020B0604020202020204" pitchFamily="34" charset="0"/>
              <a:buChar char="•"/>
            </a:pPr>
            <a:r>
              <a:rPr lang="en-US" b="1" dirty="0">
                <a:solidFill>
                  <a:srgbClr val="334155"/>
                </a:solidFill>
                <a:highlight>
                  <a:srgbClr val="FFFFFF"/>
                </a:highlight>
                <a:latin typeface="ui-sans-serif"/>
              </a:rPr>
              <a:t>Weaknesses &amp; Poor Routines</a:t>
            </a:r>
          </a:p>
          <a:p>
            <a:pPr marL="285750" indent="-285750" algn="l">
              <a:buFont typeface="Arial" panose="020B0604020202020204" pitchFamily="34" charset="0"/>
              <a:buChar char="•"/>
            </a:pPr>
            <a:r>
              <a:rPr lang="en-US" b="1" i="0" dirty="0">
                <a:solidFill>
                  <a:srgbClr val="334155"/>
                </a:solidFill>
                <a:effectLst/>
                <a:highlight>
                  <a:srgbClr val="FFFFFF"/>
                </a:highlight>
                <a:latin typeface="ui-sans-serif"/>
              </a:rPr>
              <a:t>Help More</a:t>
            </a:r>
          </a:p>
          <a:p>
            <a:pPr marL="285750" indent="-285750" algn="l">
              <a:buFont typeface="Arial" panose="020B0604020202020204" pitchFamily="34" charset="0"/>
              <a:buChar char="•"/>
            </a:pPr>
            <a:r>
              <a:rPr lang="en-US" b="1" dirty="0">
                <a:solidFill>
                  <a:srgbClr val="334155"/>
                </a:solidFill>
                <a:highlight>
                  <a:srgbClr val="FFFFFF"/>
                </a:highlight>
                <a:latin typeface="ui-sans-serif"/>
              </a:rPr>
              <a:t>AI</a:t>
            </a:r>
            <a:endParaRPr lang="en-US" b="1" i="0" dirty="0">
              <a:solidFill>
                <a:srgbClr val="334155"/>
              </a:solidFill>
              <a:effectLst/>
              <a:highlight>
                <a:srgbClr val="FFFFFF"/>
              </a:highlight>
              <a:latin typeface="ui-sans-serif"/>
            </a:endParaRPr>
          </a:p>
          <a:p>
            <a:pPr marL="285750" indent="-285750" algn="l">
              <a:buFont typeface="Arial" panose="020B0604020202020204" pitchFamily="34" charset="0"/>
              <a:buChar char="•"/>
            </a:pPr>
            <a:r>
              <a:rPr lang="en-US" b="1" dirty="0">
                <a:solidFill>
                  <a:srgbClr val="334155"/>
                </a:solidFill>
                <a:highlight>
                  <a:srgbClr val="FFFFFF"/>
                </a:highlight>
                <a:latin typeface="ui-sans-serif"/>
              </a:rPr>
              <a:t>Share your work</a:t>
            </a:r>
            <a:endParaRPr lang="en-US" b="1" i="0" dirty="0">
              <a:solidFill>
                <a:srgbClr val="334155"/>
              </a:solidFill>
              <a:effectLst/>
              <a:highlight>
                <a:srgbClr val="FFFFFF"/>
              </a:highlight>
              <a:latin typeface="ui-sans-serif"/>
            </a:endParaRPr>
          </a:p>
        </p:txBody>
      </p:sp>
    </p:spTree>
    <p:extLst>
      <p:ext uri="{BB962C8B-B14F-4D97-AF65-F5344CB8AC3E}">
        <p14:creationId xmlns:p14="http://schemas.microsoft.com/office/powerpoint/2010/main" val="2056509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1417FD-6B7F-1859-829E-98D3C7548EA8}"/>
              </a:ext>
            </a:extLst>
          </p:cNvPr>
          <p:cNvSpPr txBox="1"/>
          <p:nvPr/>
        </p:nvSpPr>
        <p:spPr>
          <a:xfrm>
            <a:off x="801386" y="269616"/>
            <a:ext cx="10890606" cy="6463308"/>
          </a:xfrm>
          <a:prstGeom prst="rect">
            <a:avLst/>
          </a:prstGeom>
          <a:noFill/>
        </p:spPr>
        <p:txBody>
          <a:bodyPr wrap="square" rtlCol="0">
            <a:spAutoFit/>
          </a:bodyPr>
          <a:lstStyle/>
          <a:p>
            <a:pPr marL="342900" indent="-342900">
              <a:buFont typeface="+mj-lt"/>
              <a:buAutoNum type="arabicPeriod" startAt="5"/>
            </a:pPr>
            <a:r>
              <a:rPr lang="en-US" b="1" dirty="0"/>
              <a:t>Shop Management Module</a:t>
            </a:r>
            <a:endParaRPr lang="en-US" dirty="0"/>
          </a:p>
          <a:p>
            <a:pPr marL="742950" lvl="1" indent="-285750">
              <a:buFont typeface="+mj-lt"/>
              <a:buAutoNum type="arabicPeriod"/>
            </a:pPr>
            <a:r>
              <a:rPr lang="en-US" dirty="0"/>
              <a:t>Creating the Shop model in Prisma</a:t>
            </a:r>
          </a:p>
          <a:p>
            <a:pPr marL="742950" lvl="1" indent="-285750">
              <a:buFont typeface="+mj-lt"/>
              <a:buAutoNum type="arabicPeriod"/>
            </a:pPr>
            <a:r>
              <a:rPr lang="en-US" dirty="0"/>
              <a:t>Building routes for shop creation and management</a:t>
            </a:r>
          </a:p>
          <a:p>
            <a:pPr marL="742950" lvl="1" indent="-285750">
              <a:buFont typeface="+mj-lt"/>
              <a:buAutoNum type="arabicPeriod"/>
            </a:pPr>
            <a:r>
              <a:rPr lang="en-US" dirty="0"/>
              <a:t>Associating shops with users (admin and attendants)</a:t>
            </a:r>
          </a:p>
          <a:p>
            <a:pPr marL="742950" lvl="1" indent="-285750">
              <a:buFont typeface="+mj-lt"/>
              <a:buAutoNum type="arabicPeriod"/>
            </a:pPr>
            <a:r>
              <a:rPr lang="en-US" dirty="0"/>
              <a:t>Implementing CRUD operations for shops</a:t>
            </a:r>
          </a:p>
          <a:p>
            <a:pPr>
              <a:buFont typeface="+mj-lt"/>
              <a:buAutoNum type="arabicPeriod" startAt="5"/>
            </a:pPr>
            <a:r>
              <a:rPr lang="en-US" b="1" dirty="0"/>
              <a:t>Product Management Module</a:t>
            </a:r>
            <a:endParaRPr lang="en-US" dirty="0"/>
          </a:p>
          <a:p>
            <a:pPr marL="742950" lvl="1" indent="-285750">
              <a:buFont typeface="+mj-lt"/>
              <a:buAutoNum type="arabicPeriod"/>
            </a:pPr>
            <a:r>
              <a:rPr lang="en-US" dirty="0"/>
              <a:t>Defining the Product model with relationships (category, manufacturer, etc.)</a:t>
            </a:r>
          </a:p>
          <a:p>
            <a:pPr marL="742950" lvl="1" indent="-285750">
              <a:buFont typeface="+mj-lt"/>
              <a:buAutoNum type="arabicPeriod"/>
            </a:pPr>
            <a:r>
              <a:rPr lang="en-US" dirty="0"/>
              <a:t>Building routes for creating and managing products</a:t>
            </a:r>
          </a:p>
          <a:p>
            <a:pPr marL="742950" lvl="1" indent="-285750">
              <a:buFont typeface="+mj-lt"/>
              <a:buAutoNum type="arabicPeriod"/>
            </a:pPr>
            <a:r>
              <a:rPr lang="en-US" dirty="0"/>
              <a:t>Implementing filters and search functionality for products</a:t>
            </a:r>
          </a:p>
          <a:p>
            <a:pPr marL="742950" lvl="1" indent="-285750">
              <a:buFont typeface="+mj-lt"/>
              <a:buAutoNum type="arabicPeriod"/>
            </a:pPr>
            <a:r>
              <a:rPr lang="en-US" dirty="0"/>
              <a:t>Managing product inventory and stock levels</a:t>
            </a:r>
          </a:p>
          <a:p>
            <a:pPr>
              <a:buFont typeface="+mj-lt"/>
              <a:buAutoNum type="arabicPeriod" startAt="5"/>
            </a:pPr>
            <a:r>
              <a:rPr lang="en-US" b="1" dirty="0"/>
              <a:t>Customer &amp; Sales Tracking Module</a:t>
            </a:r>
            <a:endParaRPr lang="en-US" dirty="0"/>
          </a:p>
          <a:p>
            <a:pPr marL="742950" lvl="1" indent="-285750">
              <a:buFont typeface="+mj-lt"/>
              <a:buAutoNum type="arabicPeriod"/>
            </a:pPr>
            <a:r>
              <a:rPr lang="en-US" dirty="0"/>
              <a:t>Creating models for customers, sales, and orders</a:t>
            </a:r>
          </a:p>
          <a:p>
            <a:pPr marL="742950" lvl="1" indent="-285750">
              <a:buFont typeface="+mj-lt"/>
              <a:buAutoNum type="arabicPeriod"/>
            </a:pPr>
            <a:r>
              <a:rPr lang="en-US" dirty="0"/>
              <a:t>Building routes for managing customers</a:t>
            </a:r>
          </a:p>
          <a:p>
            <a:pPr marL="742950" lvl="1" indent="-285750">
              <a:buFont typeface="+mj-lt"/>
              <a:buAutoNum type="arabicPeriod"/>
            </a:pPr>
            <a:r>
              <a:rPr lang="en-US" dirty="0"/>
              <a:t>Implementing order processing and sales tracking</a:t>
            </a:r>
          </a:p>
          <a:p>
            <a:pPr marL="742950" lvl="1" indent="-285750">
              <a:buFont typeface="+mj-lt"/>
              <a:buAutoNum type="arabicPeriod"/>
            </a:pPr>
            <a:r>
              <a:rPr lang="en-US" dirty="0"/>
              <a:t>Generating reports and summaries for shop performance</a:t>
            </a:r>
          </a:p>
          <a:p>
            <a:pPr>
              <a:buFont typeface="+mj-lt"/>
              <a:buAutoNum type="arabicPeriod" startAt="5"/>
            </a:pPr>
            <a:r>
              <a:rPr lang="en-US" b="1" dirty="0"/>
              <a:t>Testing &amp; Deploying the API</a:t>
            </a:r>
            <a:endParaRPr lang="en-US" dirty="0"/>
          </a:p>
          <a:p>
            <a:pPr marL="742950" lvl="1" indent="-285750">
              <a:buFont typeface="+mj-lt"/>
              <a:buAutoNum type="arabicPeriod"/>
            </a:pPr>
            <a:r>
              <a:rPr lang="en-US" dirty="0"/>
              <a:t>Writing unit and integration tests for the API</a:t>
            </a:r>
          </a:p>
          <a:p>
            <a:pPr marL="742950" lvl="1" indent="-285750">
              <a:buFont typeface="+mj-lt"/>
              <a:buAutoNum type="arabicPeriod"/>
            </a:pPr>
            <a:r>
              <a:rPr lang="en-US" dirty="0"/>
              <a:t>Setting up CI/CD for continuous deployment</a:t>
            </a:r>
          </a:p>
          <a:p>
            <a:pPr marL="742950" lvl="1" indent="-285750">
              <a:buFont typeface="+mj-lt"/>
              <a:buAutoNum type="arabicPeriod"/>
            </a:pPr>
            <a:r>
              <a:rPr lang="en-US" dirty="0"/>
              <a:t>Deploying the API to a production environment (e.g., Railway)</a:t>
            </a:r>
          </a:p>
          <a:p>
            <a:pPr marL="742950" lvl="1" indent="-285750">
              <a:buFont typeface="+mj-lt"/>
              <a:buAutoNum type="arabicPeriod"/>
            </a:pPr>
            <a:r>
              <a:rPr lang="en-US" dirty="0"/>
              <a:t>Monitoring and logging API performance</a:t>
            </a:r>
          </a:p>
          <a:p>
            <a:pPr>
              <a:buFont typeface="+mj-lt"/>
              <a:buAutoNum type="arabicPeriod" startAt="5"/>
            </a:pPr>
            <a:r>
              <a:rPr lang="en-US" b="1" dirty="0"/>
              <a:t>Future Extensions</a:t>
            </a:r>
            <a:endParaRPr lang="en-US" dirty="0"/>
          </a:p>
          <a:p>
            <a:pPr marL="742950" lvl="1" indent="-285750">
              <a:buFont typeface="+mj-lt"/>
              <a:buAutoNum type="arabicPeriod"/>
            </a:pPr>
            <a:r>
              <a:rPr lang="en-US" dirty="0"/>
              <a:t>Overview of building a React Native app to consume the API</a:t>
            </a:r>
          </a:p>
          <a:p>
            <a:pPr marL="742950" lvl="1" indent="-285750">
              <a:buFont typeface="+mj-lt"/>
              <a:buAutoNum type="arabicPeriod"/>
            </a:pPr>
            <a:r>
              <a:rPr lang="en-US" dirty="0"/>
              <a:t>Planning for future updates and feature enhancements</a:t>
            </a:r>
          </a:p>
        </p:txBody>
      </p:sp>
    </p:spTree>
    <p:extLst>
      <p:ext uri="{BB962C8B-B14F-4D97-AF65-F5344CB8AC3E}">
        <p14:creationId xmlns:p14="http://schemas.microsoft.com/office/powerpoint/2010/main" val="21606778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a:extLst>
              <a:ext uri="{FF2B5EF4-FFF2-40B4-BE49-F238E27FC236}">
                <a16:creationId xmlns:a16="http://schemas.microsoft.com/office/drawing/2014/main" id="{7F7E757C-5B42-FF28-03C2-ECD9B6463BC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5A2CED58-C57A-7C55-8F72-9BE09CACB7F6}"/>
              </a:ext>
            </a:extLst>
          </p:cNvPr>
          <p:cNvSpPr txBox="1"/>
          <p:nvPr/>
        </p:nvSpPr>
        <p:spPr>
          <a:xfrm>
            <a:off x="513708" y="232129"/>
            <a:ext cx="5270644" cy="646331"/>
          </a:xfrm>
          <a:prstGeom prst="rect">
            <a:avLst/>
          </a:prstGeom>
          <a:noFill/>
        </p:spPr>
        <p:txBody>
          <a:bodyPr wrap="square" rtlCol="0">
            <a:spAutoFit/>
          </a:bodyPr>
          <a:lstStyle/>
          <a:p>
            <a:r>
              <a:rPr lang="en-US" sz="3600" b="1" dirty="0">
                <a:latin typeface="Aptos Display" panose="020B0004020202020204" pitchFamily="34" charset="0"/>
              </a:rPr>
              <a:t>Mobile App Progress</a:t>
            </a:r>
          </a:p>
        </p:txBody>
      </p:sp>
      <p:pic>
        <p:nvPicPr>
          <p:cNvPr id="5" name="Picture 4">
            <a:extLst>
              <a:ext uri="{FF2B5EF4-FFF2-40B4-BE49-F238E27FC236}">
                <a16:creationId xmlns:a16="http://schemas.microsoft.com/office/drawing/2014/main" id="{227C68F9-B0AF-8C91-9BDD-FEB8BDAC03E7}"/>
              </a:ext>
            </a:extLst>
          </p:cNvPr>
          <p:cNvPicPr>
            <a:picLocks noChangeAspect="1"/>
          </p:cNvPicPr>
          <p:nvPr/>
        </p:nvPicPr>
        <p:blipFill>
          <a:blip r:embed="rId2"/>
          <a:stretch>
            <a:fillRect/>
          </a:stretch>
        </p:blipFill>
        <p:spPr>
          <a:xfrm>
            <a:off x="1220453" y="980431"/>
            <a:ext cx="2559182" cy="5645440"/>
          </a:xfrm>
          <a:prstGeom prst="rect">
            <a:avLst/>
          </a:prstGeom>
        </p:spPr>
      </p:pic>
    </p:spTree>
    <p:extLst>
      <p:ext uri="{BB962C8B-B14F-4D97-AF65-F5344CB8AC3E}">
        <p14:creationId xmlns:p14="http://schemas.microsoft.com/office/powerpoint/2010/main" val="11511724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a:extLst>
              <a:ext uri="{FF2B5EF4-FFF2-40B4-BE49-F238E27FC236}">
                <a16:creationId xmlns:a16="http://schemas.microsoft.com/office/drawing/2014/main" id="{7F7E757C-5B42-FF28-03C2-ECD9B6463BC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5A2CED58-C57A-7C55-8F72-9BE09CACB7F6}"/>
              </a:ext>
            </a:extLst>
          </p:cNvPr>
          <p:cNvSpPr txBox="1"/>
          <p:nvPr/>
        </p:nvSpPr>
        <p:spPr>
          <a:xfrm>
            <a:off x="277403" y="201204"/>
            <a:ext cx="5270644" cy="646331"/>
          </a:xfrm>
          <a:prstGeom prst="rect">
            <a:avLst/>
          </a:prstGeom>
          <a:noFill/>
        </p:spPr>
        <p:txBody>
          <a:bodyPr wrap="square" rtlCol="0">
            <a:spAutoFit/>
          </a:bodyPr>
          <a:lstStyle/>
          <a:p>
            <a:r>
              <a:rPr lang="en-US" sz="3600" b="1" dirty="0">
                <a:latin typeface="Aptos Display" panose="020B0004020202020204" pitchFamily="34" charset="0"/>
              </a:rPr>
              <a:t>Notifications</a:t>
            </a:r>
          </a:p>
        </p:txBody>
      </p:sp>
      <p:pic>
        <p:nvPicPr>
          <p:cNvPr id="5" name="Picture 4">
            <a:extLst>
              <a:ext uri="{FF2B5EF4-FFF2-40B4-BE49-F238E27FC236}">
                <a16:creationId xmlns:a16="http://schemas.microsoft.com/office/drawing/2014/main" id="{149B9D16-3318-831A-BA77-B1BAA3988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0580" y="847535"/>
            <a:ext cx="8544940" cy="5573730"/>
          </a:xfrm>
          <a:prstGeom prst="rect">
            <a:avLst/>
          </a:prstGeom>
        </p:spPr>
      </p:pic>
    </p:spTree>
    <p:extLst>
      <p:ext uri="{BB962C8B-B14F-4D97-AF65-F5344CB8AC3E}">
        <p14:creationId xmlns:p14="http://schemas.microsoft.com/office/powerpoint/2010/main" val="18355223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a:extLst>
              <a:ext uri="{FF2B5EF4-FFF2-40B4-BE49-F238E27FC236}">
                <a16:creationId xmlns:a16="http://schemas.microsoft.com/office/drawing/2014/main" id="{7F7E757C-5B42-FF28-03C2-ECD9B6463BC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5A2CED58-C57A-7C55-8F72-9BE09CACB7F6}"/>
              </a:ext>
            </a:extLst>
          </p:cNvPr>
          <p:cNvSpPr txBox="1"/>
          <p:nvPr/>
        </p:nvSpPr>
        <p:spPr>
          <a:xfrm>
            <a:off x="513708" y="201204"/>
            <a:ext cx="5270644" cy="646331"/>
          </a:xfrm>
          <a:prstGeom prst="rect">
            <a:avLst/>
          </a:prstGeom>
          <a:noFill/>
        </p:spPr>
        <p:txBody>
          <a:bodyPr wrap="square" rtlCol="0">
            <a:spAutoFit/>
          </a:bodyPr>
          <a:lstStyle/>
          <a:p>
            <a:r>
              <a:rPr lang="en-US" sz="3600" b="1" dirty="0">
                <a:latin typeface="Aptos Display" panose="020B0004020202020204" pitchFamily="34" charset="0"/>
              </a:rPr>
              <a:t>Adjustments</a:t>
            </a:r>
          </a:p>
        </p:txBody>
      </p:sp>
      <p:pic>
        <p:nvPicPr>
          <p:cNvPr id="12" name="Picture 11">
            <a:extLst>
              <a:ext uri="{FF2B5EF4-FFF2-40B4-BE49-F238E27FC236}">
                <a16:creationId xmlns:a16="http://schemas.microsoft.com/office/drawing/2014/main" id="{131479DE-54BA-514D-C157-83B0883BE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702" y="921555"/>
            <a:ext cx="11065395" cy="5645037"/>
          </a:xfrm>
          <a:prstGeom prst="rect">
            <a:avLst/>
          </a:prstGeom>
        </p:spPr>
      </p:pic>
    </p:spTree>
    <p:extLst>
      <p:ext uri="{BB962C8B-B14F-4D97-AF65-F5344CB8AC3E}">
        <p14:creationId xmlns:p14="http://schemas.microsoft.com/office/powerpoint/2010/main" val="350726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a:extLst>
              <a:ext uri="{FF2B5EF4-FFF2-40B4-BE49-F238E27FC236}">
                <a16:creationId xmlns:a16="http://schemas.microsoft.com/office/drawing/2014/main" id="{7F7E757C-5B42-FF28-03C2-ECD9B6463BC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5A2CED58-C57A-7C55-8F72-9BE09CACB7F6}"/>
              </a:ext>
            </a:extLst>
          </p:cNvPr>
          <p:cNvSpPr txBox="1"/>
          <p:nvPr/>
        </p:nvSpPr>
        <p:spPr>
          <a:xfrm>
            <a:off x="513708" y="201204"/>
            <a:ext cx="5270644" cy="646331"/>
          </a:xfrm>
          <a:prstGeom prst="rect">
            <a:avLst/>
          </a:prstGeom>
          <a:noFill/>
        </p:spPr>
        <p:txBody>
          <a:bodyPr wrap="square" rtlCol="0">
            <a:spAutoFit/>
          </a:bodyPr>
          <a:lstStyle/>
          <a:p>
            <a:r>
              <a:rPr lang="en-US" sz="3600" b="1" dirty="0">
                <a:latin typeface="Aptos Display" panose="020B0004020202020204" pitchFamily="34" charset="0"/>
              </a:rPr>
              <a:t>Adjustment Item</a:t>
            </a:r>
          </a:p>
        </p:txBody>
      </p:sp>
      <p:pic>
        <p:nvPicPr>
          <p:cNvPr id="8" name="Picture 7">
            <a:extLst>
              <a:ext uri="{FF2B5EF4-FFF2-40B4-BE49-F238E27FC236}">
                <a16:creationId xmlns:a16="http://schemas.microsoft.com/office/drawing/2014/main" id="{00CB613C-0FCF-288F-8A31-A686BD64E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094" y="904125"/>
            <a:ext cx="10026369" cy="5789875"/>
          </a:xfrm>
          <a:prstGeom prst="rect">
            <a:avLst/>
          </a:prstGeom>
        </p:spPr>
      </p:pic>
    </p:spTree>
    <p:extLst>
      <p:ext uri="{BB962C8B-B14F-4D97-AF65-F5344CB8AC3E}">
        <p14:creationId xmlns:p14="http://schemas.microsoft.com/office/powerpoint/2010/main" val="5794836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a:extLst>
              <a:ext uri="{FF2B5EF4-FFF2-40B4-BE49-F238E27FC236}">
                <a16:creationId xmlns:a16="http://schemas.microsoft.com/office/drawing/2014/main" id="{7F7E757C-5B42-FF28-03C2-ECD9B6463BC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5A2CED58-C57A-7C55-8F72-9BE09CACB7F6}"/>
              </a:ext>
            </a:extLst>
          </p:cNvPr>
          <p:cNvSpPr txBox="1"/>
          <p:nvPr/>
        </p:nvSpPr>
        <p:spPr>
          <a:xfrm>
            <a:off x="513708" y="201204"/>
            <a:ext cx="5270644" cy="646331"/>
          </a:xfrm>
          <a:prstGeom prst="rect">
            <a:avLst/>
          </a:prstGeom>
          <a:noFill/>
        </p:spPr>
        <p:txBody>
          <a:bodyPr wrap="square" rtlCol="0">
            <a:spAutoFit/>
          </a:bodyPr>
          <a:lstStyle/>
          <a:p>
            <a:r>
              <a:rPr lang="en-US" sz="3600" b="1" dirty="0" err="1">
                <a:latin typeface="Aptos Display" panose="020B0004020202020204" pitchFamily="34" charset="0"/>
              </a:rPr>
              <a:t>PurchaseOrder</a:t>
            </a:r>
            <a:endParaRPr lang="en-US" sz="3600" b="1" dirty="0">
              <a:latin typeface="Aptos Display" panose="020B0004020202020204" pitchFamily="34" charset="0"/>
            </a:endParaRPr>
          </a:p>
        </p:txBody>
      </p:sp>
      <p:pic>
        <p:nvPicPr>
          <p:cNvPr id="16" name="Picture 15">
            <a:extLst>
              <a:ext uri="{FF2B5EF4-FFF2-40B4-BE49-F238E27FC236}">
                <a16:creationId xmlns:a16="http://schemas.microsoft.com/office/drawing/2014/main" id="{A41B1332-567F-A7A5-D64B-D5A27FDF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072" y="779818"/>
            <a:ext cx="9430500" cy="5876978"/>
          </a:xfrm>
          <a:prstGeom prst="rect">
            <a:avLst/>
          </a:prstGeom>
        </p:spPr>
      </p:pic>
    </p:spTree>
    <p:extLst>
      <p:ext uri="{BB962C8B-B14F-4D97-AF65-F5344CB8AC3E}">
        <p14:creationId xmlns:p14="http://schemas.microsoft.com/office/powerpoint/2010/main" val="27044953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a:extLst>
              <a:ext uri="{FF2B5EF4-FFF2-40B4-BE49-F238E27FC236}">
                <a16:creationId xmlns:a16="http://schemas.microsoft.com/office/drawing/2014/main" id="{7F7E757C-5B42-FF28-03C2-ECD9B6463BC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5A2CED58-C57A-7C55-8F72-9BE09CACB7F6}"/>
              </a:ext>
            </a:extLst>
          </p:cNvPr>
          <p:cNvSpPr txBox="1"/>
          <p:nvPr/>
        </p:nvSpPr>
        <p:spPr>
          <a:xfrm>
            <a:off x="513708" y="201204"/>
            <a:ext cx="5270644" cy="646331"/>
          </a:xfrm>
          <a:prstGeom prst="rect">
            <a:avLst/>
          </a:prstGeom>
          <a:noFill/>
        </p:spPr>
        <p:txBody>
          <a:bodyPr wrap="square" rtlCol="0">
            <a:spAutoFit/>
          </a:bodyPr>
          <a:lstStyle/>
          <a:p>
            <a:r>
              <a:rPr lang="en-US" sz="3600" b="1" dirty="0">
                <a:latin typeface="Aptos Display" panose="020B0004020202020204" pitchFamily="34" charset="0"/>
              </a:rPr>
              <a:t>Purchase Order Item</a:t>
            </a:r>
          </a:p>
        </p:txBody>
      </p:sp>
      <p:pic>
        <p:nvPicPr>
          <p:cNvPr id="14" name="Picture 13">
            <a:extLst>
              <a:ext uri="{FF2B5EF4-FFF2-40B4-BE49-F238E27FC236}">
                <a16:creationId xmlns:a16="http://schemas.microsoft.com/office/drawing/2014/main" id="{E67D2400-6EAA-4D81-FA3D-D36E10EE51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776" y="934948"/>
            <a:ext cx="9928942" cy="5795480"/>
          </a:xfrm>
          <a:prstGeom prst="rect">
            <a:avLst/>
          </a:prstGeom>
        </p:spPr>
      </p:pic>
    </p:spTree>
    <p:extLst>
      <p:ext uri="{BB962C8B-B14F-4D97-AF65-F5344CB8AC3E}">
        <p14:creationId xmlns:p14="http://schemas.microsoft.com/office/powerpoint/2010/main" val="2329215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1417FD-6B7F-1859-829E-98D3C7548EA8}"/>
              </a:ext>
            </a:extLst>
          </p:cNvPr>
          <p:cNvSpPr txBox="1"/>
          <p:nvPr/>
        </p:nvSpPr>
        <p:spPr>
          <a:xfrm>
            <a:off x="2938408" y="225168"/>
            <a:ext cx="7058346" cy="1200329"/>
          </a:xfrm>
          <a:prstGeom prst="rect">
            <a:avLst/>
          </a:prstGeom>
          <a:noFill/>
        </p:spPr>
        <p:txBody>
          <a:bodyPr wrap="square" rtlCol="0">
            <a:spAutoFit/>
          </a:bodyPr>
          <a:lstStyle/>
          <a:p>
            <a:pPr algn="ctr"/>
            <a:r>
              <a:rPr lang="en-US" sz="3600" b="1" dirty="0">
                <a:latin typeface="Aptos Display" panose="020B0004020202020204" pitchFamily="34" charset="0"/>
              </a:rPr>
              <a:t>INVENTORY MANAGEMNT SYSTEM</a:t>
            </a:r>
          </a:p>
          <a:p>
            <a:pPr algn="ctr"/>
            <a:r>
              <a:rPr lang="en-US" sz="3600" b="1" dirty="0">
                <a:latin typeface="Aptos Display" panose="020B0004020202020204" pitchFamily="34" charset="0"/>
              </a:rPr>
              <a:t>API</a:t>
            </a:r>
          </a:p>
        </p:txBody>
      </p:sp>
      <p:sp>
        <p:nvSpPr>
          <p:cNvPr id="2" name="TextBox 1">
            <a:extLst>
              <a:ext uri="{FF2B5EF4-FFF2-40B4-BE49-F238E27FC236}">
                <a16:creationId xmlns:a16="http://schemas.microsoft.com/office/drawing/2014/main" id="{4A496A98-FACE-DB17-4C4E-68A8513BD0E2}"/>
              </a:ext>
            </a:extLst>
          </p:cNvPr>
          <p:cNvSpPr txBox="1"/>
          <p:nvPr/>
        </p:nvSpPr>
        <p:spPr>
          <a:xfrm>
            <a:off x="311153" y="964024"/>
            <a:ext cx="5812425" cy="5509200"/>
          </a:xfrm>
          <a:prstGeom prst="rect">
            <a:avLst/>
          </a:prstGeom>
          <a:noFill/>
        </p:spPr>
        <p:txBody>
          <a:bodyPr wrap="none" rtlCol="0">
            <a:spAutoFit/>
          </a:bodyPr>
          <a:lstStyle/>
          <a:p>
            <a:pPr marL="571500" indent="-571500">
              <a:buFont typeface="Arial" panose="020B0604020202020204" pitchFamily="34" charset="0"/>
              <a:buChar char="•"/>
            </a:pPr>
            <a:r>
              <a:rPr lang="en-US" sz="3200" b="1" dirty="0">
                <a:latin typeface="Aptos Display" panose="020B0004020202020204" pitchFamily="34" charset="0"/>
              </a:rPr>
              <a:t>User Management</a:t>
            </a:r>
          </a:p>
          <a:p>
            <a:pPr marL="571500" indent="-571500">
              <a:buFont typeface="Arial" panose="020B0604020202020204" pitchFamily="34" charset="0"/>
              <a:buChar char="•"/>
            </a:pPr>
            <a:r>
              <a:rPr lang="en-US" sz="3200" b="1" dirty="0">
                <a:latin typeface="Aptos Display" panose="020B0004020202020204" pitchFamily="34" charset="0"/>
              </a:rPr>
              <a:t>Suppliers Management</a:t>
            </a:r>
          </a:p>
          <a:p>
            <a:pPr marL="571500" indent="-571500">
              <a:buFont typeface="Arial" panose="020B0604020202020204" pitchFamily="34" charset="0"/>
              <a:buChar char="•"/>
            </a:pPr>
            <a:r>
              <a:rPr lang="en-US" sz="3200" b="1" dirty="0">
                <a:latin typeface="Aptos Display" panose="020B0004020202020204" pitchFamily="34" charset="0"/>
              </a:rPr>
              <a:t>Customer Management</a:t>
            </a:r>
          </a:p>
          <a:p>
            <a:pPr marL="571500" indent="-571500">
              <a:buFont typeface="Arial" panose="020B0604020202020204" pitchFamily="34" charset="0"/>
              <a:buChar char="•"/>
            </a:pPr>
            <a:r>
              <a:rPr lang="en-US" sz="3200" b="1" dirty="0">
                <a:latin typeface="Aptos Display" panose="020B0004020202020204" pitchFamily="34" charset="0"/>
              </a:rPr>
              <a:t>Shop Management</a:t>
            </a:r>
          </a:p>
          <a:p>
            <a:pPr marL="571500" indent="-571500">
              <a:buFont typeface="Arial" panose="020B0604020202020204" pitchFamily="34" charset="0"/>
              <a:buChar char="•"/>
            </a:pPr>
            <a:r>
              <a:rPr lang="en-US" sz="3200" b="1" dirty="0">
                <a:latin typeface="Aptos Display" panose="020B0004020202020204" pitchFamily="34" charset="0"/>
              </a:rPr>
              <a:t>Product Management</a:t>
            </a:r>
          </a:p>
          <a:p>
            <a:pPr marL="571500" indent="-571500">
              <a:buFont typeface="Arial" panose="020B0604020202020204" pitchFamily="34" charset="0"/>
              <a:buChar char="•"/>
            </a:pPr>
            <a:r>
              <a:rPr lang="en-US" sz="3200" dirty="0">
                <a:latin typeface="Aptos Display" panose="020B0004020202020204" pitchFamily="34" charset="0"/>
              </a:rPr>
              <a:t>Point of Sale</a:t>
            </a:r>
          </a:p>
          <a:p>
            <a:pPr marL="571500" indent="-571500">
              <a:buFont typeface="Arial" panose="020B0604020202020204" pitchFamily="34" charset="0"/>
              <a:buChar char="•"/>
            </a:pPr>
            <a:r>
              <a:rPr lang="en-US" sz="3200" dirty="0">
                <a:latin typeface="Aptos Display" panose="020B0004020202020204" pitchFamily="34" charset="0"/>
              </a:rPr>
              <a:t>Expenses Management</a:t>
            </a:r>
          </a:p>
          <a:p>
            <a:pPr marL="571500" indent="-571500">
              <a:buFont typeface="Arial" panose="020B0604020202020204" pitchFamily="34" charset="0"/>
              <a:buChar char="•"/>
            </a:pPr>
            <a:r>
              <a:rPr lang="en-US" sz="3200" dirty="0">
                <a:latin typeface="Aptos Display" panose="020B0004020202020204" pitchFamily="34" charset="0"/>
              </a:rPr>
              <a:t>Employee Management</a:t>
            </a:r>
          </a:p>
          <a:p>
            <a:pPr marL="571500" indent="-571500">
              <a:buFont typeface="Arial" panose="020B0604020202020204" pitchFamily="34" charset="0"/>
              <a:buChar char="•"/>
            </a:pPr>
            <a:r>
              <a:rPr lang="en-US" sz="3200" dirty="0">
                <a:latin typeface="Aptos Display" panose="020B0004020202020204" pitchFamily="34" charset="0"/>
              </a:rPr>
              <a:t>Roles and Permissions</a:t>
            </a:r>
          </a:p>
          <a:p>
            <a:pPr marL="571500" indent="-571500">
              <a:buFont typeface="Arial" panose="020B0604020202020204" pitchFamily="34" charset="0"/>
              <a:buChar char="•"/>
            </a:pPr>
            <a:r>
              <a:rPr lang="en-US" sz="3200" dirty="0">
                <a:latin typeface="Aptos Display" panose="020B0004020202020204" pitchFamily="34" charset="0"/>
              </a:rPr>
              <a:t>Reports</a:t>
            </a:r>
          </a:p>
          <a:p>
            <a:pPr marL="571500" indent="-571500">
              <a:buFont typeface="Arial" panose="020B0604020202020204" pitchFamily="34" charset="0"/>
              <a:buChar char="•"/>
            </a:pPr>
            <a:r>
              <a:rPr lang="en-US" sz="3200" dirty="0">
                <a:latin typeface="Aptos Display" panose="020B0004020202020204" pitchFamily="34" charset="0"/>
              </a:rPr>
              <a:t>Customer Credit Management</a:t>
            </a:r>
          </a:p>
        </p:txBody>
      </p:sp>
      <p:sp>
        <p:nvSpPr>
          <p:cNvPr id="3" name="TextBox 2">
            <a:extLst>
              <a:ext uri="{FF2B5EF4-FFF2-40B4-BE49-F238E27FC236}">
                <a16:creationId xmlns:a16="http://schemas.microsoft.com/office/drawing/2014/main" id="{2619D6BC-4E3A-8E7C-779E-F51389A425C3}"/>
              </a:ext>
            </a:extLst>
          </p:cNvPr>
          <p:cNvSpPr txBox="1"/>
          <p:nvPr/>
        </p:nvSpPr>
        <p:spPr>
          <a:xfrm>
            <a:off x="7234589" y="856357"/>
            <a:ext cx="3873176" cy="6001643"/>
          </a:xfrm>
          <a:prstGeom prst="rect">
            <a:avLst/>
          </a:prstGeom>
          <a:noFill/>
        </p:spPr>
        <p:txBody>
          <a:bodyPr wrap="none" rtlCol="0">
            <a:spAutoFit/>
          </a:bodyPr>
          <a:lstStyle/>
          <a:p>
            <a:pPr marL="571500" indent="-571500">
              <a:buFont typeface="Arial" panose="020B0604020202020204" pitchFamily="34" charset="0"/>
              <a:buChar char="•"/>
            </a:pPr>
            <a:r>
              <a:rPr lang="en-US" sz="3200" b="1" dirty="0">
                <a:latin typeface="Aptos Display" panose="020B0004020202020204" pitchFamily="34" charset="0"/>
              </a:rPr>
              <a:t>Login</a:t>
            </a:r>
          </a:p>
          <a:p>
            <a:pPr marL="571500" indent="-571500">
              <a:buFont typeface="Arial" panose="020B0604020202020204" pitchFamily="34" charset="0"/>
              <a:buChar char="•"/>
            </a:pPr>
            <a:r>
              <a:rPr lang="en-US" sz="3200" b="1" dirty="0">
                <a:latin typeface="Aptos Display" panose="020B0004020202020204" pitchFamily="34" charset="0"/>
              </a:rPr>
              <a:t>Category</a:t>
            </a:r>
          </a:p>
          <a:p>
            <a:pPr marL="571500" indent="-571500">
              <a:buFont typeface="Arial" panose="020B0604020202020204" pitchFamily="34" charset="0"/>
              <a:buChar char="•"/>
            </a:pPr>
            <a:r>
              <a:rPr lang="en-US" sz="3200" b="1" dirty="0">
                <a:latin typeface="Aptos Display" panose="020B0004020202020204" pitchFamily="34" charset="0"/>
              </a:rPr>
              <a:t>Unit</a:t>
            </a:r>
            <a:r>
              <a:rPr lang="en-US" sz="3200" dirty="0">
                <a:latin typeface="Aptos Display" panose="020B0004020202020204" pitchFamily="34" charset="0"/>
              </a:rPr>
              <a:t> Mgt</a:t>
            </a:r>
          </a:p>
          <a:p>
            <a:pPr marL="571500" indent="-571500">
              <a:buFont typeface="Arial" panose="020B0604020202020204" pitchFamily="34" charset="0"/>
              <a:buChar char="•"/>
            </a:pPr>
            <a:r>
              <a:rPr lang="en-US" sz="3200" b="1" dirty="0">
                <a:latin typeface="Aptos Display" panose="020B0004020202020204" pitchFamily="34" charset="0"/>
              </a:rPr>
              <a:t>Brand</a:t>
            </a:r>
          </a:p>
          <a:p>
            <a:pPr marL="571500" indent="-571500">
              <a:buFont typeface="Arial" panose="020B0604020202020204" pitchFamily="34" charset="0"/>
              <a:buChar char="•"/>
            </a:pPr>
            <a:r>
              <a:rPr lang="en-US" sz="3200" b="1" dirty="0">
                <a:latin typeface="Aptos Display" panose="020B0004020202020204" pitchFamily="34" charset="0"/>
              </a:rPr>
              <a:t>Sales</a:t>
            </a:r>
          </a:p>
          <a:p>
            <a:pPr marL="571500" indent="-571500">
              <a:buFont typeface="Arial" panose="020B0604020202020204" pitchFamily="34" charset="0"/>
              <a:buChar char="•"/>
            </a:pPr>
            <a:r>
              <a:rPr lang="en-US" sz="3200" b="1" dirty="0" err="1">
                <a:latin typeface="Aptos Display" panose="020B0004020202020204" pitchFamily="34" charset="0"/>
              </a:rPr>
              <a:t>SaleItem</a:t>
            </a:r>
            <a:endParaRPr lang="en-US" sz="3200" b="1" dirty="0">
              <a:latin typeface="Aptos Display" panose="020B0004020202020204" pitchFamily="34" charset="0"/>
            </a:endParaRPr>
          </a:p>
          <a:p>
            <a:pPr marL="571500" indent="-571500">
              <a:buFont typeface="Arial" panose="020B0604020202020204" pitchFamily="34" charset="0"/>
              <a:buChar char="•"/>
            </a:pPr>
            <a:r>
              <a:rPr lang="en-US" sz="3200" b="1" dirty="0">
                <a:latin typeface="Aptos Display" panose="020B0004020202020204" pitchFamily="34" charset="0"/>
              </a:rPr>
              <a:t>Forgot Password</a:t>
            </a:r>
          </a:p>
          <a:p>
            <a:pPr marL="571500" indent="-571500">
              <a:buFont typeface="Arial" panose="020B0604020202020204" pitchFamily="34" charset="0"/>
              <a:buChar char="•"/>
            </a:pPr>
            <a:r>
              <a:rPr lang="en-US" sz="3200" b="1" dirty="0">
                <a:latin typeface="Aptos Display" panose="020B0004020202020204" pitchFamily="34" charset="0"/>
              </a:rPr>
              <a:t>Verify-token</a:t>
            </a:r>
          </a:p>
          <a:p>
            <a:pPr marL="571500" indent="-571500">
              <a:buFont typeface="Arial" panose="020B0604020202020204" pitchFamily="34" charset="0"/>
              <a:buChar char="•"/>
            </a:pPr>
            <a:r>
              <a:rPr lang="en-US" sz="3200" b="1" dirty="0">
                <a:latin typeface="Aptos Display" panose="020B0004020202020204" pitchFamily="34" charset="0"/>
              </a:rPr>
              <a:t>Change Password</a:t>
            </a:r>
          </a:p>
          <a:p>
            <a:pPr marL="571500" indent="-571500">
              <a:buFont typeface="Arial" panose="020B0604020202020204" pitchFamily="34" charset="0"/>
              <a:buChar char="•"/>
            </a:pPr>
            <a:r>
              <a:rPr lang="en-US" sz="3200" dirty="0">
                <a:latin typeface="Aptos Display" panose="020B0004020202020204" pitchFamily="34" charset="0"/>
              </a:rPr>
              <a:t>Stock Alerts</a:t>
            </a:r>
          </a:p>
          <a:p>
            <a:pPr marL="571500" indent="-571500">
              <a:buFont typeface="Arial" panose="020B0604020202020204" pitchFamily="34" charset="0"/>
              <a:buChar char="•"/>
            </a:pPr>
            <a:r>
              <a:rPr lang="en-US" sz="3200" dirty="0">
                <a:latin typeface="Aptos Display" panose="020B0004020202020204" pitchFamily="34" charset="0"/>
              </a:rPr>
              <a:t>Stock Purchase</a:t>
            </a:r>
          </a:p>
          <a:p>
            <a:pPr marL="571500" indent="-571500">
              <a:buFont typeface="Arial" panose="020B0604020202020204" pitchFamily="34" charset="0"/>
              <a:buChar char="•"/>
            </a:pPr>
            <a:r>
              <a:rPr lang="en-US" sz="3200" dirty="0">
                <a:latin typeface="Aptos Display" panose="020B0004020202020204" pitchFamily="34" charset="0"/>
              </a:rPr>
              <a:t>Stock Adjustment</a:t>
            </a:r>
          </a:p>
        </p:txBody>
      </p:sp>
    </p:spTree>
    <p:extLst>
      <p:ext uri="{BB962C8B-B14F-4D97-AF65-F5344CB8AC3E}">
        <p14:creationId xmlns:p14="http://schemas.microsoft.com/office/powerpoint/2010/main" val="1364571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4EDF70C3-AD11-18F1-EA59-66A5223A5DD7}"/>
              </a:ext>
            </a:extLst>
          </p:cNvPr>
          <p:cNvPicPr>
            <a:picLocks noChangeAspect="1"/>
          </p:cNvPicPr>
          <p:nvPr/>
        </p:nvPicPr>
        <p:blipFill>
          <a:blip r:embed="rId2"/>
          <a:stretch>
            <a:fillRect/>
          </a:stretch>
        </p:blipFill>
        <p:spPr>
          <a:xfrm>
            <a:off x="8597044" y="791110"/>
            <a:ext cx="3413100" cy="6083157"/>
          </a:xfrm>
          <a:prstGeom prst="rect">
            <a:avLst/>
          </a:prstGeom>
        </p:spPr>
      </p:pic>
    </p:spTree>
    <p:extLst>
      <p:ext uri="{BB962C8B-B14F-4D97-AF65-F5344CB8AC3E}">
        <p14:creationId xmlns:p14="http://schemas.microsoft.com/office/powerpoint/2010/main" val="624237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433A9BCD-44F9-6AC1-8985-29939CB922BD}"/>
              </a:ext>
            </a:extLst>
          </p:cNvPr>
          <p:cNvPicPr>
            <a:picLocks noChangeAspect="1"/>
          </p:cNvPicPr>
          <p:nvPr/>
        </p:nvPicPr>
        <p:blipFill>
          <a:blip r:embed="rId2"/>
          <a:stretch>
            <a:fillRect/>
          </a:stretch>
        </p:blipFill>
        <p:spPr>
          <a:xfrm>
            <a:off x="7545230" y="634565"/>
            <a:ext cx="3458392" cy="6223435"/>
          </a:xfrm>
          <a:prstGeom prst="rect">
            <a:avLst/>
          </a:prstGeom>
        </p:spPr>
      </p:pic>
    </p:spTree>
    <p:extLst>
      <p:ext uri="{BB962C8B-B14F-4D97-AF65-F5344CB8AC3E}">
        <p14:creationId xmlns:p14="http://schemas.microsoft.com/office/powerpoint/2010/main" val="2919006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9F8C7EEC-8DF6-CA14-A6F9-C841BA915688}"/>
              </a:ext>
            </a:extLst>
          </p:cNvPr>
          <p:cNvPicPr>
            <a:picLocks noChangeAspect="1"/>
          </p:cNvPicPr>
          <p:nvPr/>
        </p:nvPicPr>
        <p:blipFill>
          <a:blip r:embed="rId2"/>
          <a:stretch>
            <a:fillRect/>
          </a:stretch>
        </p:blipFill>
        <p:spPr>
          <a:xfrm>
            <a:off x="7233831" y="0"/>
            <a:ext cx="3825362" cy="6858000"/>
          </a:xfrm>
          <a:prstGeom prst="rect">
            <a:avLst/>
          </a:prstGeom>
        </p:spPr>
      </p:pic>
    </p:spTree>
    <p:extLst>
      <p:ext uri="{BB962C8B-B14F-4D97-AF65-F5344CB8AC3E}">
        <p14:creationId xmlns:p14="http://schemas.microsoft.com/office/powerpoint/2010/main" val="26527361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4859</TotalTime>
  <Words>1914</Words>
  <Application>Microsoft Office PowerPoint</Application>
  <PresentationFormat>Widescreen</PresentationFormat>
  <Paragraphs>205</Paragraphs>
  <Slides>55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Aptos Display</vt:lpstr>
      <vt:lpstr>Arial</vt:lpstr>
      <vt:lpstr>Calibri</vt:lpstr>
      <vt:lpstr>Calibri Light</vt:lpstr>
      <vt:lpstr>ui-sans-serif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MUKE JOHNBAPTIST</dc:creator>
  <cp:lastModifiedBy>MUKE JOHNBAPTIST</cp:lastModifiedBy>
  <cp:revision>7</cp:revision>
  <dcterms:created xsi:type="dcterms:W3CDTF">2024-08-17T02:06:20Z</dcterms:created>
  <dcterms:modified xsi:type="dcterms:W3CDTF">2024-08-31T09:36:21Z</dcterms:modified>
</cp:coreProperties>
</file>